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8"/>
  </p:notesMasterIdLst>
  <p:sldIdLst>
    <p:sldId id="309" r:id="rId2"/>
    <p:sldId id="536" r:id="rId3"/>
    <p:sldId id="537" r:id="rId4"/>
    <p:sldId id="539" r:id="rId5"/>
    <p:sldId id="540" r:id="rId6"/>
    <p:sldId id="538" r:id="rId7"/>
    <p:sldId id="541" r:id="rId8"/>
    <p:sldId id="542" r:id="rId9"/>
    <p:sldId id="260" r:id="rId10"/>
    <p:sldId id="277" r:id="rId11"/>
    <p:sldId id="288" r:id="rId12"/>
    <p:sldId id="289" r:id="rId13"/>
    <p:sldId id="293" r:id="rId14"/>
    <p:sldId id="294" r:id="rId15"/>
    <p:sldId id="290" r:id="rId16"/>
    <p:sldId id="292" r:id="rId17"/>
    <p:sldId id="295" r:id="rId18"/>
    <p:sldId id="291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256" r:id="rId28"/>
    <p:sldId id="264" r:id="rId29"/>
    <p:sldId id="263" r:id="rId30"/>
    <p:sldId id="266" r:id="rId31"/>
    <p:sldId id="265" r:id="rId32"/>
    <p:sldId id="304" r:id="rId33"/>
    <p:sldId id="305" r:id="rId34"/>
    <p:sldId id="306" r:id="rId35"/>
    <p:sldId id="307" r:id="rId36"/>
    <p:sldId id="308" r:id="rId37"/>
  </p:sldIdLst>
  <p:sldSz cx="12192000" cy="6858000"/>
  <p:notesSz cx="6858000" cy="9144000"/>
  <p:embeddedFontLst>
    <p:embeddedFont>
      <p:font typeface="한수원 한돋움 Bold" panose="020B0600000101010101" pitchFamily="34" charset="-127"/>
      <p:regular r:id="rId39"/>
      <p:bold r:id="rId40"/>
    </p:embeddedFont>
    <p:embeddedFont>
      <p:font typeface="맑은 고딕" panose="020B0503020000020004" pitchFamily="34" charset="-127"/>
      <p:regular r:id="rId41"/>
      <p:bold r:id="rId42"/>
    </p:embeddedFont>
    <p:embeddedFont>
      <p:font typeface="Cambria Math" panose="02040503050406030204" pitchFamily="18" charset="0"/>
      <p:regular r:id="rId40"/>
    </p:embeddedFont>
    <p:embeddedFont>
      <p:font typeface="Trebuchet MS" panose="020B0703020202090204" pitchFamily="34" charset="0"/>
      <p:regular r:id="rId43"/>
      <p:bold r:id="rId44"/>
      <p:italic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1275" userDrawn="1">
          <p15:clr>
            <a:srgbClr val="A4A3A4"/>
          </p15:clr>
        </p15:guide>
        <p15:guide id="7" pos="7537" userDrawn="1">
          <p15:clr>
            <a:srgbClr val="A4A3A4"/>
          </p15:clr>
        </p15:guide>
        <p15:guide id="8" orient="horz" pos="663" userDrawn="1">
          <p15:clr>
            <a:srgbClr val="A4A3A4"/>
          </p15:clr>
        </p15:guide>
        <p15:guide id="9" pos="354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5E97E1"/>
    <a:srgbClr val="D5D5D5"/>
    <a:srgbClr val="3CD7F6"/>
    <a:srgbClr val="FAFAFA"/>
    <a:srgbClr val="FDFDFD"/>
    <a:srgbClr val="15B9F3"/>
    <a:srgbClr val="ECEDEE"/>
    <a:srgbClr val="D7D9DB"/>
    <a:srgbClr val="F315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282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224" y="624"/>
      </p:cViewPr>
      <p:guideLst>
        <p:guide orient="horz" pos="1275"/>
        <p:guide pos="7537"/>
        <p:guide orient="horz" pos="663"/>
        <p:guide pos="354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AE070-50B1-43FD-BAAB-9A3379DDDD38}" type="datetimeFigureOut">
              <a:rPr lang="ko-KR" altLang="en-US" smtClean="0"/>
              <a:t>2022. 9. 10.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C76F7-949C-4639-B2C3-5E6FE8A195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206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925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782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925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28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7524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9828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468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9757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0797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6175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62D0E-D596-44D3-9D24-2A4B5F66369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48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286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9254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286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6175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4075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910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752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627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419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975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874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263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695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BFCA8F-81E3-4494-807A-19ED36318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A30F0C-47F5-4BBB-8D9A-EEA1FF7E8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A2C713-AC81-4EB2-9330-581E0B6A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F5384-A5C8-4D2C-90AB-FFB68D7A975E}" type="datetime1">
              <a:rPr lang="ko-KR" altLang="en-US" smtClean="0"/>
              <a:t>2022. 9. 10.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F55EC-D62C-46D0-85AA-2079E978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86F994-D68F-40EE-B340-2867A153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61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 userDrawn="1">
          <p15:clr>
            <a:srgbClr val="FBAE40"/>
          </p15:clr>
        </p15:guide>
        <p15:guide id="2" pos="393" userDrawn="1">
          <p15:clr>
            <a:srgbClr val="FBAE40"/>
          </p15:clr>
        </p15:guide>
        <p15:guide id="4" orient="horz" pos="4042" userDrawn="1">
          <p15:clr>
            <a:srgbClr val="FBAE40"/>
          </p15:clr>
        </p15:guide>
        <p15:guide id="5" pos="728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E55420-8C17-4468-AEC8-4430EE58B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6D5049-4932-4B7B-85EC-40E833939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3FB9A9-B33C-44ED-BABC-FA871DE1B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F3316-7BA5-40EB-8581-200B5FEA2219}" type="datetime1">
              <a:rPr lang="ko-KR" altLang="en-US" smtClean="0"/>
              <a:t>2022. 9. 10.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AD8425-FCC0-4840-A31E-836B01625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BEDF18-8531-4D1C-8D2C-557CA8978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298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BEEEB2E-B25A-4414-BD17-A799B96CDD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F8B4CB-D02C-481C-AF58-5FF8AA6233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532D09-B132-4F28-B128-E1DEFE457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AFF83-2A70-421E-AECB-483A83DFCF49}" type="datetime1">
              <a:rPr lang="ko-KR" altLang="en-US" smtClean="0"/>
              <a:t>2022. 9. 10.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712178-9859-40D8-866E-21CD28025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DB6406-813E-4647-A1CD-44007D38E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5151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88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5403">
              <a:spcBef>
                <a:spcPts val="12"/>
              </a:spcBef>
            </a:pPr>
            <a:fld id="{81D60167-4931-47E6-BA6A-407CBD079E47}" type="slidenum">
              <a:rPr lang="en-US" altLang="ko-Kore-KR" spc="33" smtClean="0">
                <a:solidFill>
                  <a:srgbClr val="0D46A0"/>
                </a:solidFill>
              </a:rPr>
              <a:pPr marL="15403">
                <a:spcBef>
                  <a:spcPts val="12"/>
                </a:spcBef>
              </a:pPr>
              <a:t>‹#›</a:t>
            </a:fld>
            <a:endParaRPr lang="en-US" altLang="ko-Kore-KR" spc="33" dirty="0">
              <a:solidFill>
                <a:srgbClr val="0D46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638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5455" y="1718948"/>
            <a:ext cx="9421091" cy="1569079"/>
          </a:xfrm>
          <a:prstGeom prst="rect">
            <a:avLst/>
          </a:prstGeom>
        </p:spPr>
        <p:txBody>
          <a:bodyPr anchor="ctr"/>
          <a:lstStyle>
            <a:lvl1pPr algn="ctr">
              <a:defRPr sz="36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3115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32618" y="635635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 b="0"/>
            </a:lvl1pPr>
          </a:lstStyle>
          <a:p>
            <a:fld id="{295991FD-5009-4CC1-9903-3DDA23A339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9EFDE635-1067-4F39-B229-C7E243E5F5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16182" y="1441944"/>
            <a:ext cx="9559636" cy="4831122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defRPr sz="1800"/>
            </a:lvl1pPr>
            <a:lvl2pPr marL="447675" indent="-228600">
              <a:lnSpc>
                <a:spcPct val="110000"/>
              </a:lnSpc>
              <a:defRPr sz="1600"/>
            </a:lvl2pPr>
            <a:lvl3pPr marL="623888" indent="-228600">
              <a:lnSpc>
                <a:spcPct val="110000"/>
              </a:lnSpc>
              <a:defRPr sz="1400"/>
            </a:lvl3pPr>
            <a:lvl4pPr marL="809625" indent="-228600">
              <a:lnSpc>
                <a:spcPct val="110000"/>
              </a:lnSpc>
              <a:defRPr sz="1200"/>
            </a:lvl4pPr>
            <a:lvl5pPr marL="984250" indent="-228600">
              <a:lnSpc>
                <a:spcPct val="110000"/>
              </a:lnSpc>
              <a:defRPr sz="11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05B0CBD5-6BC4-46DD-ADEF-7398DF93E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182" y="584934"/>
            <a:ext cx="9559636" cy="473074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21D4659-6BE6-41F4-B2C9-46199358ED98}"/>
              </a:ext>
            </a:extLst>
          </p:cNvPr>
          <p:cNvCxnSpPr>
            <a:cxnSpLocks/>
          </p:cNvCxnSpPr>
          <p:nvPr userDrawn="1"/>
        </p:nvCxnSpPr>
        <p:spPr>
          <a:xfrm>
            <a:off x="5146407" y="1172309"/>
            <a:ext cx="1899187" cy="0"/>
          </a:xfrm>
          <a:prstGeom prst="line">
            <a:avLst/>
          </a:prstGeom>
          <a:ln w="28575" cap="rnd" cmpd="thinThick">
            <a:solidFill>
              <a:srgbClr val="0088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859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75D3C-BC40-4959-99A4-A4FA86FF8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497603-2315-4C2B-9A9D-926563485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94F8D-5AA1-4320-859C-C96114E23502}" type="datetime1">
              <a:rPr lang="ko-KR" altLang="en-US" smtClean="0"/>
              <a:t>2022. 9. 10.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807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F7CEBB-FB44-43B4-BEC1-1E4F2CDB4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C33AD9-B19D-45F0-850E-9C8B4BDB5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8DD5C9-C8D9-4D87-A37C-CF8F5EE9A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1D817-E484-4057-8DFC-D44ECB05FA9D}" type="datetime1">
              <a:rPr lang="ko-KR" altLang="en-US" smtClean="0"/>
              <a:t>2022. 9. 10.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EFAAFA-ED36-45D1-BE1D-66AFD6BED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4A15C4-8EE8-4FEC-9177-73B7EB3E5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663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16724D-2213-4EAA-9808-618F42765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2750EE-4115-4C51-8834-D4A84994BC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09B05B-0309-47DC-922A-D465EE84B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44EAFA-AD9C-4F18-A3AE-85A691DE4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B112-FA3A-4766-A52E-56F256FF9445}" type="datetime1">
              <a:rPr lang="ko-KR" altLang="en-US" smtClean="0"/>
              <a:t>2022. 9. 10.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13F815-2CFA-4E42-96E5-B64B7EC34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1974D9-97EC-4EC7-9693-C3C4C1352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279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3C591-E098-4827-8F9D-10A41978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6B2B7E-A180-4E0C-936F-0C28D9CF5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6ABC4B-31F5-47E2-A80B-C2A0AAE944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F905E65-0A18-4469-BD2A-632C378E15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7CB5198-90A4-428E-A2AF-E6B739C4DC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A273297-6D6E-40D2-8EBB-BA831FB93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DB713-0508-4C24-8372-F5AFC0539C0C}" type="datetime1">
              <a:rPr lang="ko-KR" altLang="en-US" smtClean="0"/>
              <a:t>2022. 9. 10.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87E771-D0F9-46EB-9B4B-7E185523B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7D791D4-00C9-44F9-B42C-A5939FEB3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945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64AFF4-47E3-4395-BB65-1A8CF6456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A247138-787D-4B02-9183-24EA9294B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39A50-DD41-4205-BB80-C6EBA4E56B45}" type="datetime1">
              <a:rPr lang="ko-KR" altLang="en-US" smtClean="0"/>
              <a:t>2022. 9. 10.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C28DC84-78BD-4E94-916C-23F6F67E2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C8C0FF-066B-4CDB-B217-DB3203EAA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651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7260DF2-23F3-41F9-BC7F-7FD858990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42A61-4285-4AC5-A500-CA00E08C6256}" type="datetime1">
              <a:rPr lang="ko-KR" altLang="en-US" smtClean="0"/>
              <a:t>2022. 9. 10.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9BCFB1-3512-4B67-91B9-3F0A56BCE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AA53FF-C5B1-42BD-9AFD-6661508F4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798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A91DDF-7F0E-4CE1-8D79-6BA20246D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F8E2D3-A06A-4F93-AF98-86A4036F2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ED3827-E86F-459A-AD23-C4A4D15670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4BB84D-DDF9-42C8-9081-962CBEABC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8C9A-EE1A-4710-B364-FEA52C89C2CB}" type="datetime1">
              <a:rPr lang="ko-KR" altLang="en-US" smtClean="0"/>
              <a:t>2022. 9. 10.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D66EB6-D9EE-4DF7-99E1-FBF5E99A2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863FC8-29D5-4D5A-8F61-818F450C2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942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A89CDE-C98C-4A43-BD0C-B9A9E5330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90894C1-0B8B-48EB-ADB9-D944E07262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E3D3FD-19D5-4E80-AA38-E948F18D95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20E7D2-EEE9-42E6-9F3F-6410191F4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B82B4-C746-4D66-8200-49BCB741E42D}" type="datetime1">
              <a:rPr lang="ko-KR" altLang="en-US" smtClean="0"/>
              <a:t>2022. 9. 10.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5DED0B-7552-47A8-A1C2-E8460511C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B1428D-BECF-4B14-94FD-1E213505A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760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D4BE126-E18A-4608-B32C-6C51CE030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AEAFC1-8901-41E8-94A5-EF631E448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D06877-D131-4080-A9F4-48C0B274C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97176-D9B6-4D91-9F89-927906BEA790}" type="datetime1">
              <a:rPr lang="ko-KR" altLang="en-US" smtClean="0"/>
              <a:t>2022. 9. 10.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076F67-2A68-49D1-BB80-037677E09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782565-736B-44B3-9A33-43CB9E3F7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463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media" Target="../media/media2.avi"/><Relationship Id="rId7" Type="http://schemas.openxmlformats.org/officeDocument/2006/relationships/image" Target="../media/image26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avi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2"/>
          <p:cNvSpPr txBox="1">
            <a:spLocks/>
          </p:cNvSpPr>
          <p:nvPr/>
        </p:nvSpPr>
        <p:spPr>
          <a:xfrm>
            <a:off x="2568942" y="801615"/>
            <a:ext cx="6864337" cy="2881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7399A42F-BB1B-4325-BCFF-A5474E006D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Smart Diagnosis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8745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201364" y="467945"/>
            <a:ext cx="23358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INDEX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C219FE-313B-451F-ABA0-40F1C9E22EA4}"/>
              </a:ext>
            </a:extLst>
          </p:cNvPr>
          <p:cNvSpPr txBox="1"/>
          <p:nvPr/>
        </p:nvSpPr>
        <p:spPr>
          <a:xfrm>
            <a:off x="591744" y="2016230"/>
            <a:ext cx="105939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Cardivu</a:t>
            </a: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-A</a:t>
            </a:r>
          </a:p>
          <a:p>
            <a:pPr marL="457200" indent="-457200">
              <a:buAutoNum type="arabicPeriod"/>
            </a:pP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이미지 해상도 개선</a:t>
            </a: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9822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318978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Cardivu</a:t>
            </a:r>
            <a:r>
              <a:rPr lang="en-US" altLang="ko-KR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-A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69B10-3EB4-43D7-B43F-9343B0B95496}"/>
              </a:ext>
            </a:extLst>
          </p:cNvPr>
          <p:cNvSpPr txBox="1"/>
          <p:nvPr/>
        </p:nvSpPr>
        <p:spPr>
          <a:xfrm>
            <a:off x="121575" y="1849001"/>
            <a:ext cx="597442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실험 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1</a:t>
            </a:r>
          </a:p>
          <a:p>
            <a:pPr marL="742950" lvl="1" indent="-285750">
              <a:buFontTx/>
              <a:buChar char="-"/>
            </a:pP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학습된 피험자의 다른 날 음주 여부 분류를 위한 실험</a:t>
            </a:r>
            <a:endParaRPr lang="en-US" altLang="ko-KR" sz="16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6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4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실험 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2</a:t>
            </a:r>
          </a:p>
          <a:p>
            <a:pPr marL="742950" lvl="1" indent="-285750">
              <a:buFontTx/>
              <a:buChar char="-"/>
            </a:pP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부족한 데이터지만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음주에 의한 분류를 하도록 데이터 구성 후 실험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742950" lvl="1" indent="-285750">
              <a:buFontTx/>
              <a:buChar char="-"/>
            </a:pPr>
            <a:endParaRPr lang="en-US" altLang="ko-KR" sz="16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실험 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3</a:t>
            </a:r>
          </a:p>
          <a:p>
            <a:pPr marL="742950" lvl="1" indent="-285750">
              <a:buFontTx/>
              <a:buChar char="-"/>
            </a:pP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유효성 검증 데이터 셋을 학습된 피험자의 다른 날 데이터를 사용하여 실험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  <a:b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</a:br>
            <a:r>
              <a:rPr lang="en-US" altLang="ko-KR" sz="1600" dirty="0">
                <a:solidFill>
                  <a:srgbClr val="FF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(over fitting)</a:t>
            </a:r>
          </a:p>
          <a:p>
            <a:pPr marL="742950" lvl="1" indent="-285750">
              <a:buFontTx/>
              <a:buChar char="-"/>
            </a:pPr>
            <a:endParaRPr lang="en-US" altLang="ko-KR" sz="16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6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실험 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18FF82-CF6F-4366-9449-85FEDA46955B}"/>
              </a:ext>
            </a:extLst>
          </p:cNvPr>
          <p:cNvSpPr txBox="1"/>
          <p:nvPr/>
        </p:nvSpPr>
        <p:spPr>
          <a:xfrm>
            <a:off x="6096000" y="1946645"/>
            <a:ext cx="59744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실험 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실험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실험 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446286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318978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Cardivu</a:t>
            </a:r>
            <a:r>
              <a:rPr lang="en-US" altLang="ko-KR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-A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CDE143-C369-41B1-8FDD-E4743E26B8F0}"/>
              </a:ext>
            </a:extLst>
          </p:cNvPr>
          <p:cNvSpPr txBox="1"/>
          <p:nvPr/>
        </p:nvSpPr>
        <p:spPr>
          <a:xfrm>
            <a:off x="683753" y="6072817"/>
            <a:ext cx="6494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Macro avg = (</a:t>
            </a:r>
            <a:r>
              <a:rPr lang="en-US" altLang="ko-KR" sz="1200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normal+abnormal</a:t>
            </a:r>
            <a:r>
              <a:rPr lang="en-US" altLang="ko-KR" sz="12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)/2*precision or recall or f1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Weighted avg = normal/(</a:t>
            </a:r>
            <a:r>
              <a:rPr lang="en-US" altLang="ko-KR" sz="1200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normal+abnormal</a:t>
            </a:r>
            <a:r>
              <a:rPr lang="en-US" altLang="ko-KR" sz="12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) * precision or recall or f1 score</a:t>
            </a:r>
            <a:endParaRPr lang="ko-KR" altLang="en-US" sz="12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FBB2B-0888-4B0C-89A1-E121B3694C34}"/>
              </a:ext>
            </a:extLst>
          </p:cNvPr>
          <p:cNvSpPr txBox="1"/>
          <p:nvPr/>
        </p:nvSpPr>
        <p:spPr>
          <a:xfrm>
            <a:off x="657194" y="1834462"/>
            <a:ext cx="10407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홍채 근육 움직임 변화 데이터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(Optical Flow)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로 음주 전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후 구분</a:t>
            </a:r>
            <a:endParaRPr lang="en-US" altLang="ko-KR" sz="16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3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분 측정 데이터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적외선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/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눈 깜박임 포함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/1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프레임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/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두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사람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)</a:t>
            </a:r>
            <a:b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</a:b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Train : 5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월 데이터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음주 전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후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)</a:t>
            </a:r>
            <a:b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</a:b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Test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: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6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월 데이터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음주 전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후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)</a:t>
            </a:r>
            <a:b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</a:b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즉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학습된 피험자의 다른 날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음주 전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후를 잘 측정하는지 보기 위함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A5C152-305C-48CB-B373-834C9F74F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270" y="3648723"/>
            <a:ext cx="5453355" cy="223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08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318978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Cardivu</a:t>
            </a:r>
            <a:r>
              <a:rPr lang="en-US" altLang="ko-KR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-A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CDE143-C369-41B1-8FDD-E4743E26B8F0}"/>
              </a:ext>
            </a:extLst>
          </p:cNvPr>
          <p:cNvSpPr txBox="1"/>
          <p:nvPr/>
        </p:nvSpPr>
        <p:spPr>
          <a:xfrm>
            <a:off x="683753" y="6072817"/>
            <a:ext cx="6494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Macro avg = (</a:t>
            </a:r>
            <a:r>
              <a:rPr lang="en-US" altLang="ko-KR" sz="1200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normal+abnormal</a:t>
            </a:r>
            <a:r>
              <a:rPr lang="en-US" altLang="ko-KR" sz="12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)/2*precision or recall or f1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Weighted avg = normal/(</a:t>
            </a:r>
            <a:r>
              <a:rPr lang="en-US" altLang="ko-KR" sz="1200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normal+abnormal</a:t>
            </a:r>
            <a:r>
              <a:rPr lang="en-US" altLang="ko-KR" sz="12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) * precision or recall or f1 score</a:t>
            </a:r>
            <a:endParaRPr lang="ko-KR" altLang="en-US" sz="12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FBB2B-0888-4B0C-89A1-E121B3694C34}"/>
              </a:ext>
            </a:extLst>
          </p:cNvPr>
          <p:cNvSpPr txBox="1"/>
          <p:nvPr/>
        </p:nvSpPr>
        <p:spPr>
          <a:xfrm>
            <a:off x="657194" y="1834462"/>
            <a:ext cx="10407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홍채 근육 움직임 변화 데이터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(Optical Flow)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로 음주 전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후 구분</a:t>
            </a:r>
            <a:endParaRPr lang="en-US" altLang="ko-KR" sz="16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3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분 측정 데이터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적외선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/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눈 깜박임 포함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/1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프레임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/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전체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)</a:t>
            </a:r>
            <a:b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</a:b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Train || Valid : 5, 6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월 대표님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팀장님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600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예성님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음주 전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후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)</a:t>
            </a:r>
            <a:b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</a:b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Test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: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600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재민님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음주 전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후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)</a:t>
            </a:r>
            <a:b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</a:b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부족한 데이터에서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촬영 환경 차이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컨디션 차이 등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 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과 같은 요인의 차이로 구별하지 않게 하기 위함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980FED-FBBF-425C-BBF0-3E560A16E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142" y="3641373"/>
            <a:ext cx="5506947" cy="221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0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318978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Cardivu</a:t>
            </a:r>
            <a:r>
              <a:rPr lang="en-US" altLang="ko-KR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-A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FBB2B-0888-4B0C-89A1-E121B3694C34}"/>
              </a:ext>
            </a:extLst>
          </p:cNvPr>
          <p:cNvSpPr txBox="1"/>
          <p:nvPr/>
        </p:nvSpPr>
        <p:spPr>
          <a:xfrm>
            <a:off x="657194" y="1834462"/>
            <a:ext cx="10407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홍채 근육 움직임 변화 데이터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(Optical Flow)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로 음주 전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후 구분</a:t>
            </a:r>
            <a:endParaRPr lang="en-US" altLang="ko-KR" sz="16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3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분 측정 데이터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적외선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/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눈 깜박임 포함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/1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프레임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/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전체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)</a:t>
            </a:r>
            <a:b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</a:b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Train : 5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월 대표님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팀장님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600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예성님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음주 전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후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)</a:t>
            </a:r>
            <a:b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</a:b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Valid : 6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월 대표님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팀장님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600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예성님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음주 전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후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)</a:t>
            </a:r>
            <a:b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</a:b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Test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: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6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월 </a:t>
            </a:r>
            <a:r>
              <a:rPr lang="ko-KR" altLang="en-US" sz="1600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재민님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음주 전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후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72D85F-3BE0-45E5-B08E-CC91D4ABB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52290"/>
            <a:ext cx="3702978" cy="27772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2E8E87-7141-476F-AE28-8B62176140F5}"/>
              </a:ext>
            </a:extLst>
          </p:cNvPr>
          <p:cNvSpPr txBox="1"/>
          <p:nvPr/>
        </p:nvSpPr>
        <p:spPr>
          <a:xfrm>
            <a:off x="4748169" y="3569068"/>
            <a:ext cx="639241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[</a:t>
            </a:r>
            <a:r>
              <a:rPr lang="ko-KR" altLang="en-US" sz="1600" dirty="0" err="1">
                <a:solidFill>
                  <a:srgbClr val="FF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과적합</a:t>
            </a:r>
            <a:r>
              <a:rPr lang="en-US" altLang="ko-KR" sz="1600" dirty="0">
                <a:solidFill>
                  <a:srgbClr val="FF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(Over</a:t>
            </a:r>
            <a:r>
              <a:rPr lang="ko-KR" altLang="en-US" sz="1600" dirty="0">
                <a:solidFill>
                  <a:srgbClr val="FF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fitting)</a:t>
            </a:r>
            <a:r>
              <a:rPr lang="ko-KR" altLang="en-US" sz="1600" dirty="0">
                <a:solidFill>
                  <a:srgbClr val="FF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나타남</a:t>
            </a:r>
            <a:r>
              <a:rPr lang="en-US" altLang="ko-KR" sz="1600" dirty="0">
                <a:solidFill>
                  <a:srgbClr val="FF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.]</a:t>
            </a:r>
          </a:p>
          <a:p>
            <a:endParaRPr lang="en-US" altLang="ko-KR" sz="14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추정 원인</a:t>
            </a:r>
            <a:br>
              <a:rPr lang="en-US" altLang="ko-KR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</a:br>
            <a:r>
              <a:rPr lang="en-US" altLang="ko-KR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: 1</a:t>
            </a:r>
            <a:r>
              <a:rPr lang="ko-KR" altLang="en-US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회 측정으로 얻어진 </a:t>
            </a:r>
            <a:r>
              <a:rPr lang="en-US" altLang="ko-KR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Optical Flow </a:t>
            </a:r>
            <a:r>
              <a:rPr lang="ko-KR" altLang="en-US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데이터는</a:t>
            </a:r>
            <a:r>
              <a:rPr lang="en-US" altLang="ko-KR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1</a:t>
            </a:r>
            <a:r>
              <a:rPr lang="ko-KR" altLang="en-US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회 측정 내에서 데이터 편향이 존재할 것으로 보인다</a:t>
            </a:r>
            <a:r>
              <a:rPr lang="en-US" altLang="ko-KR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  <a:br>
              <a:rPr lang="en-US" altLang="ko-KR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</a:br>
            <a:r>
              <a:rPr lang="en-US" altLang="ko-KR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</a:t>
            </a:r>
            <a:r>
              <a:rPr lang="ko-KR" altLang="en-US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즉</a:t>
            </a:r>
            <a:r>
              <a:rPr lang="en-US" altLang="ko-KR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데이터 샘플 수의 부족으로 나타난 문제라고 할 수 있음</a:t>
            </a:r>
            <a:r>
              <a:rPr lang="en-US" altLang="ko-KR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.)</a:t>
            </a:r>
            <a:br>
              <a:rPr lang="en-US" altLang="ko-KR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</a:br>
            <a:r>
              <a:rPr lang="ko-KR" altLang="en-US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여러 날의 데이터를 학습할 수록 편향은 문제는 해결될 것으로 생각된다</a:t>
            </a:r>
            <a:r>
              <a:rPr lang="en-US" altLang="ko-KR" sz="14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7174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318978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Cardivu</a:t>
            </a:r>
            <a:r>
              <a:rPr lang="en-US" altLang="ko-KR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-A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FBB2B-0888-4B0C-89A1-E121B3694C34}"/>
              </a:ext>
            </a:extLst>
          </p:cNvPr>
          <p:cNvSpPr txBox="1"/>
          <p:nvPr/>
        </p:nvSpPr>
        <p:spPr>
          <a:xfrm>
            <a:off x="657194" y="1558286"/>
            <a:ext cx="1040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홍채 근육 움직임 변화 데이터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(Optical Flow)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음주 전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후 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EDA</a:t>
            </a:r>
            <a:b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</a:b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1) 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상관관계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분석</a:t>
            </a:r>
            <a:endParaRPr lang="en-US" altLang="ko-KR" sz="16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EDA4BA2-040D-4FC4-9404-34F4DA82F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78" y="2346813"/>
            <a:ext cx="7838256" cy="18787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C4FA8ED-1EE8-4C00-9C96-539854ED5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78" y="4374702"/>
            <a:ext cx="7838256" cy="19816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0044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318978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Cardivu</a:t>
            </a:r>
            <a:r>
              <a:rPr lang="en-US" altLang="ko-KR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-A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FBB2B-0888-4B0C-89A1-E121B3694C34}"/>
              </a:ext>
            </a:extLst>
          </p:cNvPr>
          <p:cNvSpPr txBox="1"/>
          <p:nvPr/>
        </p:nvSpPr>
        <p:spPr>
          <a:xfrm>
            <a:off x="657194" y="1558286"/>
            <a:ext cx="1040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홍채 근육 움직임 변화 데이터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(Optical Flow)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음주 전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후 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EDA</a:t>
            </a:r>
            <a:b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</a:b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1) 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상관관계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분석</a:t>
            </a:r>
            <a:endParaRPr lang="en-US" altLang="ko-KR" sz="16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C97C9AC-F35B-4A32-B462-40DE0F5EA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66" y="2190492"/>
            <a:ext cx="9826689" cy="192950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BD7E03F-2F0D-4623-B3BC-3C314712C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766" y="4379412"/>
            <a:ext cx="9859455" cy="23000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91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318978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Cardivu</a:t>
            </a:r>
            <a:r>
              <a:rPr lang="en-US" altLang="ko-KR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-A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FBB2B-0888-4B0C-89A1-E121B3694C34}"/>
              </a:ext>
            </a:extLst>
          </p:cNvPr>
          <p:cNvSpPr txBox="1"/>
          <p:nvPr/>
        </p:nvSpPr>
        <p:spPr>
          <a:xfrm>
            <a:off x="657194" y="1558286"/>
            <a:ext cx="1040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홍채 근육 움직임 변화 데이터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(Optical Flow)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음주 전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후 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EDA</a:t>
            </a:r>
            <a:b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</a:b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1) 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상관관계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분석</a:t>
            </a:r>
            <a:endParaRPr lang="en-US" altLang="ko-KR" sz="16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476B931-F09B-46A5-B43E-5310D6A6C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252" y="2292219"/>
            <a:ext cx="9285013" cy="275563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2824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318978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Cardivu</a:t>
            </a:r>
            <a:r>
              <a:rPr lang="en-US" altLang="ko-KR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-A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FBB2B-0888-4B0C-89A1-E121B3694C34}"/>
              </a:ext>
            </a:extLst>
          </p:cNvPr>
          <p:cNvSpPr txBox="1"/>
          <p:nvPr/>
        </p:nvSpPr>
        <p:spPr>
          <a:xfrm>
            <a:off x="657194" y="1558286"/>
            <a:ext cx="1040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홍채 근육 움직임 변화 데이터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(Optical Flow)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음주 전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후 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EDA</a:t>
            </a:r>
            <a:b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</a:b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2) 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특징 중요도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(Feature Importance)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분석</a:t>
            </a:r>
            <a:endParaRPr lang="en-US" altLang="ko-KR" sz="16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5ED9965-1E40-4EA3-94F8-ED4481EB9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78" y="2240125"/>
            <a:ext cx="9955631" cy="24748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5031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66C20060-D7A0-4E2F-9CA4-55E1B3252904}"/>
              </a:ext>
            </a:extLst>
          </p:cNvPr>
          <p:cNvGrpSpPr/>
          <p:nvPr/>
        </p:nvGrpSpPr>
        <p:grpSpPr>
          <a:xfrm>
            <a:off x="493485" y="845304"/>
            <a:ext cx="9283880" cy="4068177"/>
            <a:chOff x="493485" y="758281"/>
            <a:chExt cx="9283880" cy="4068177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3CDF5B2-7AB6-4C65-85AF-16DCC3A7A59C}"/>
                </a:ext>
              </a:extLst>
            </p:cNvPr>
            <p:cNvGrpSpPr/>
            <p:nvPr/>
          </p:nvGrpSpPr>
          <p:grpSpPr>
            <a:xfrm>
              <a:off x="493485" y="758281"/>
              <a:ext cx="9283880" cy="1800493"/>
              <a:chOff x="493485" y="1223308"/>
              <a:chExt cx="9283880" cy="1800493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4C1FE0-6BEB-44C5-B4B9-1755F444F838}"/>
                  </a:ext>
                </a:extLst>
              </p:cNvPr>
              <p:cNvSpPr txBox="1"/>
              <p:nvPr/>
            </p:nvSpPr>
            <p:spPr>
              <a:xfrm>
                <a:off x="493485" y="1223308"/>
                <a:ext cx="593063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4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anose="020B0600000101010101" pitchFamily="50" charset="-127"/>
                  <a:ea typeface="한수원 한돋움 Bold" panose="020B0600000101010101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0D7458C-4BCA-4F5F-BC06-13B3345CEF90}"/>
                  </a:ext>
                </a:extLst>
              </p:cNvPr>
              <p:cNvSpPr/>
              <p:nvPr/>
            </p:nvSpPr>
            <p:spPr>
              <a:xfrm>
                <a:off x="493485" y="2238971"/>
                <a:ext cx="9283880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7</a:t>
                </a:r>
                <a:r>
                  <a:rPr lang="ko-KR" altLang="en-US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월 </a:t>
                </a:r>
                <a:r>
                  <a:rPr lang="en-US" altLang="ko-KR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2</a:t>
                </a:r>
                <a:r>
                  <a:rPr lang="ko-KR" altLang="en-US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주차 업무보고</a:t>
                </a:r>
              </a:p>
            </p:txBody>
          </p:sp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A7311F7-BDB2-4871-A52E-85827F6BBA0C}"/>
                </a:ext>
              </a:extLst>
            </p:cNvPr>
            <p:cNvCxnSpPr/>
            <p:nvPr/>
          </p:nvCxnSpPr>
          <p:spPr>
            <a:xfrm>
              <a:off x="621394" y="4139857"/>
              <a:ext cx="812800" cy="0"/>
            </a:xfrm>
            <a:prstGeom prst="line">
              <a:avLst/>
            </a:prstGeom>
            <a:ln w="57150">
              <a:solidFill>
                <a:srgbClr val="5E97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5875DF8-A73F-486A-BD42-9D5A00F6ED6C}"/>
                </a:ext>
              </a:extLst>
            </p:cNvPr>
            <p:cNvSpPr/>
            <p:nvPr/>
          </p:nvSpPr>
          <p:spPr>
            <a:xfrm>
              <a:off x="533976" y="448790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OTF" panose="020B0600000101010101" pitchFamily="34" charset="-127"/>
                  <a:ea typeface="한수원 한울림OTF" panose="020B0600000101010101" pitchFamily="34" charset="-127"/>
                </a:rPr>
                <a:t>류경준</a:t>
              </a:r>
            </a:p>
          </p:txBody>
        </p:sp>
      </p:grpSp>
      <p:sp>
        <p:nvSpPr>
          <p:cNvPr id="2" name="직각 삼각형 1"/>
          <p:cNvSpPr/>
          <p:nvPr/>
        </p:nvSpPr>
        <p:spPr>
          <a:xfrm flipH="1">
            <a:off x="8113221" y="2876630"/>
            <a:ext cx="4078777" cy="3981370"/>
          </a:xfrm>
          <a:prstGeom prst="rtTriangle">
            <a:avLst/>
          </a:prstGeom>
          <a:solidFill>
            <a:srgbClr val="5E97E1"/>
          </a:solidFill>
          <a:ln>
            <a:solidFill>
              <a:srgbClr val="5E9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2394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29EA47E-1DF7-4109-80F7-153DD1FDB8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16182" y="1441944"/>
            <a:ext cx="9559636" cy="4831122"/>
          </a:xfrm>
        </p:spPr>
        <p:txBody>
          <a:bodyPr>
            <a:normAutofit/>
          </a:bodyPr>
          <a:lstStyle/>
          <a:p>
            <a:r>
              <a:rPr lang="en-US" altLang="ko-KR" dirty="0"/>
              <a:t>CardiVu-A: IR</a:t>
            </a:r>
          </a:p>
          <a:p>
            <a:pPr lvl="1"/>
            <a:r>
              <a:rPr lang="en-US" altLang="ko-KR" dirty="0"/>
              <a:t>Pupil size  &amp; OF Feature: </a:t>
            </a:r>
            <a:r>
              <a:rPr lang="en-US" altLang="ko-KR" dirty="0">
                <a:sym typeface="Wingdings" panose="05000000000000000000" pitchFamily="2" charset="2"/>
              </a:rPr>
              <a:t>1452</a:t>
            </a:r>
            <a:r>
              <a:rPr lang="ko-KR" altLang="en-US" dirty="0"/>
              <a:t>개</a:t>
            </a:r>
            <a:endParaRPr lang="en-US" altLang="ko-KR" dirty="0"/>
          </a:p>
          <a:p>
            <a:pPr lvl="1"/>
            <a:r>
              <a:rPr lang="en-US" altLang="ko-KR" dirty="0"/>
              <a:t>DNN</a:t>
            </a:r>
          </a:p>
          <a:p>
            <a:pPr lvl="2"/>
            <a:r>
              <a:rPr lang="en-US" altLang="ko-KR" dirty="0" err="1"/>
              <a:t>ReLU</a:t>
            </a:r>
            <a:endParaRPr lang="en-US" altLang="ko-KR" dirty="0"/>
          </a:p>
          <a:p>
            <a:pPr lvl="2"/>
            <a:r>
              <a:rPr lang="en-US" altLang="ko-KR" dirty="0" err="1"/>
              <a:t>LeakyReLU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모든 과정의 데이터가 유사한 결과를 보임</a:t>
            </a:r>
            <a:endParaRPr lang="en-US" altLang="ko-KR" dirty="0"/>
          </a:p>
          <a:p>
            <a:pPr lvl="2"/>
            <a:r>
              <a:rPr lang="ko-KR" altLang="en-US" dirty="0" err="1"/>
              <a:t>과적합</a:t>
            </a:r>
            <a:endParaRPr lang="en-US" altLang="ko-KR" dirty="0"/>
          </a:p>
          <a:p>
            <a:pPr lvl="2"/>
            <a:r>
              <a:rPr lang="ko-KR" altLang="en-US" dirty="0"/>
              <a:t>적은 피험자</a:t>
            </a:r>
            <a:r>
              <a:rPr lang="en-US" altLang="ko-KR" dirty="0"/>
              <a:t>, </a:t>
            </a:r>
            <a:r>
              <a:rPr lang="ko-KR" altLang="en-US" dirty="0"/>
              <a:t>동일한 형태의 샘플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데이터 자체 편향 가능성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/>
              <a:t>Deep learning </a:t>
            </a:r>
            <a:r>
              <a:rPr lang="ko-KR" altLang="en-US" dirty="0"/>
              <a:t>불필요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Machine learning </a:t>
            </a:r>
            <a:r>
              <a:rPr lang="ko-KR" altLang="en-US" dirty="0"/>
              <a:t>적용해볼 예정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추가 실험 진행</a:t>
            </a:r>
            <a:endParaRPr lang="en-US" altLang="ko-KR" dirty="0"/>
          </a:p>
          <a:p>
            <a:pPr lvl="2"/>
            <a:r>
              <a:rPr lang="en-US" altLang="ko-KR" dirty="0"/>
              <a:t>RGB, IR </a:t>
            </a:r>
            <a:r>
              <a:rPr lang="ko-KR" altLang="en-US" dirty="0"/>
              <a:t>동시 진행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695D249-B848-4352-9F92-932EE6F40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SD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A7CA08-A614-4806-8F21-A399C918A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940" y="3612162"/>
            <a:ext cx="4117090" cy="30878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A03712-5F9F-4443-95D1-AB8BFF69E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939" y="731582"/>
            <a:ext cx="4117089" cy="308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76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201364" y="467945"/>
            <a:ext cx="23358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INDEX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C219FE-313B-451F-ABA0-40F1C9E22EA4}"/>
              </a:ext>
            </a:extLst>
          </p:cNvPr>
          <p:cNvSpPr txBox="1"/>
          <p:nvPr/>
        </p:nvSpPr>
        <p:spPr>
          <a:xfrm>
            <a:off x="591744" y="2016230"/>
            <a:ext cx="105939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Cardivu</a:t>
            </a: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-A</a:t>
            </a:r>
          </a:p>
          <a:p>
            <a:pPr marL="457200" indent="-457200">
              <a:buAutoNum type="arabicPeriod"/>
            </a:pP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이미지 해상도 개선</a:t>
            </a: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2806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318978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Cardivu</a:t>
            </a:r>
            <a:r>
              <a:rPr lang="en-US" altLang="ko-KR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-A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69B10-3EB4-43D7-B43F-9343B0B95496}"/>
              </a:ext>
            </a:extLst>
          </p:cNvPr>
          <p:cNvSpPr txBox="1"/>
          <p:nvPr/>
        </p:nvSpPr>
        <p:spPr>
          <a:xfrm>
            <a:off x="553090" y="2105855"/>
            <a:ext cx="59744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다음 실험 전까지 볼 수 있는 부분</a:t>
            </a: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Video Classification(using Conv3DNet)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눈깜박임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프레임 제거</a:t>
            </a:r>
            <a:endParaRPr lang="en-US" altLang="ko-KR" sz="16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이상치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(outlier)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제거 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IQR</a:t>
            </a:r>
          </a:p>
          <a:p>
            <a:pPr lvl="1"/>
            <a:endParaRPr lang="en-US" altLang="ko-KR" sz="14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020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2119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02.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578716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이미지 해상도 개선 연구</a:t>
            </a:r>
            <a:endParaRPr lang="en-US" altLang="ko-KR" sz="4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FBB2B-0888-4B0C-89A1-E121B3694C34}"/>
              </a:ext>
            </a:extLst>
          </p:cNvPr>
          <p:cNvSpPr txBox="1"/>
          <p:nvPr/>
        </p:nvSpPr>
        <p:spPr>
          <a:xfrm>
            <a:off x="657194" y="1834462"/>
            <a:ext cx="10407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Super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lvl="1"/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- 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시간 측정</a:t>
            </a:r>
            <a:endParaRPr lang="en-US" altLang="ko-KR" sz="16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4C1B51-D039-4934-94E9-D7660818ED9E}"/>
              </a:ext>
            </a:extLst>
          </p:cNvPr>
          <p:cNvSpPr txBox="1"/>
          <p:nvPr/>
        </p:nvSpPr>
        <p:spPr>
          <a:xfrm>
            <a:off x="3570109" y="1992447"/>
            <a:ext cx="2044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</a:t>
            </a:r>
            <a:r>
              <a:rPr lang="en-US" altLang="ko-KR" dirty="0" err="1"/>
              <a:t>psnr</a:t>
            </a:r>
            <a:r>
              <a:rPr lang="en-US" altLang="ko-KR" dirty="0"/>
              <a:t>-small]</a:t>
            </a:r>
          </a:p>
          <a:p>
            <a:pPr algn="ctr"/>
            <a:r>
              <a:rPr lang="en-US" altLang="ko-KR" dirty="0"/>
              <a:t>0.22sec / 1frame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93083BE-029A-4742-AD86-6FE7F41188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2" r="1099"/>
          <a:stretch/>
        </p:blipFill>
        <p:spPr>
          <a:xfrm>
            <a:off x="3749460" y="2703886"/>
            <a:ext cx="1714739" cy="169568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FD19606-1D2C-4DA8-B8B8-0AA65ED9BA20}"/>
              </a:ext>
            </a:extLst>
          </p:cNvPr>
          <p:cNvGrpSpPr/>
          <p:nvPr/>
        </p:nvGrpSpPr>
        <p:grpSpPr>
          <a:xfrm>
            <a:off x="671599" y="3532678"/>
            <a:ext cx="857370" cy="1225205"/>
            <a:chOff x="671599" y="3532678"/>
            <a:chExt cx="857370" cy="122520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775C62C-B7E5-49FF-86AC-579E90DF4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1599" y="3532678"/>
              <a:ext cx="857370" cy="8668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B269A0A-8A35-4F5A-9C1F-C3278EE23CE5}"/>
                </a:ext>
              </a:extLst>
            </p:cNvPr>
            <p:cNvSpPr txBox="1"/>
            <p:nvPr/>
          </p:nvSpPr>
          <p:spPr>
            <a:xfrm>
              <a:off x="784796" y="4480884"/>
              <a:ext cx="6309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원본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C6CA5F5-E27A-44DD-AFE5-A3CA3A2B268D}"/>
              </a:ext>
            </a:extLst>
          </p:cNvPr>
          <p:cNvGrpSpPr/>
          <p:nvPr/>
        </p:nvGrpSpPr>
        <p:grpSpPr>
          <a:xfrm>
            <a:off x="1781845" y="2703886"/>
            <a:ext cx="1714739" cy="2115552"/>
            <a:chOff x="1781845" y="2703886"/>
            <a:chExt cx="1714739" cy="211555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ECA3C05-1080-4A4A-B45E-84A58A38C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81845" y="2703886"/>
              <a:ext cx="1714739" cy="16956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0CB770A-6BE5-4513-BA46-640120CBFE4A}"/>
                </a:ext>
              </a:extLst>
            </p:cNvPr>
            <p:cNvSpPr txBox="1"/>
            <p:nvPr/>
          </p:nvSpPr>
          <p:spPr>
            <a:xfrm>
              <a:off x="2217691" y="4480884"/>
              <a:ext cx="843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resize</a:t>
              </a:r>
              <a:endParaRPr lang="ko-KR" altLang="en-US" sz="16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AE768C2-E8B5-4E78-A016-E94F5E9BAEEA}"/>
              </a:ext>
            </a:extLst>
          </p:cNvPr>
          <p:cNvSpPr txBox="1"/>
          <p:nvPr/>
        </p:nvSpPr>
        <p:spPr>
          <a:xfrm>
            <a:off x="5837937" y="2021671"/>
            <a:ext cx="1941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</a:t>
            </a:r>
            <a:r>
              <a:rPr lang="en-US" altLang="ko-KR" dirty="0" err="1"/>
              <a:t>psnr</a:t>
            </a:r>
            <a:r>
              <a:rPr lang="en-US" altLang="ko-KR" dirty="0"/>
              <a:t>-large]</a:t>
            </a:r>
          </a:p>
          <a:p>
            <a:pPr algn="ctr"/>
            <a:r>
              <a:rPr lang="en-US" altLang="ko-KR" dirty="0"/>
              <a:t>1.12sec / 1frame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62B41B3-A357-4067-85A2-E36FAA7577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5809" y="2670545"/>
            <a:ext cx="1714739" cy="17242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A867D75-DC97-4C31-A49A-FC902C04C3A2}"/>
              </a:ext>
            </a:extLst>
          </p:cNvPr>
          <p:cNvSpPr txBox="1"/>
          <p:nvPr/>
        </p:nvSpPr>
        <p:spPr>
          <a:xfrm>
            <a:off x="8612031" y="1669282"/>
            <a:ext cx="2461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</a:t>
            </a:r>
            <a:r>
              <a:rPr lang="en-US" altLang="ko-KR" dirty="0" err="1"/>
              <a:t>gans</a:t>
            </a:r>
            <a:r>
              <a:rPr lang="en-US" altLang="ko-KR" dirty="0"/>
              <a:t>]</a:t>
            </a:r>
          </a:p>
          <a:p>
            <a:pPr algn="ctr"/>
            <a:r>
              <a:rPr lang="en-US" altLang="ko-KR" dirty="0"/>
              <a:t>0.43sec / 1frame</a:t>
            </a:r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F5BAFDB-0078-4599-9739-FD74708864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9838" y="2382850"/>
            <a:ext cx="3410426" cy="34199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0E1C461-2F39-4FF3-8672-0FCD7BE791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8039" y="5100026"/>
            <a:ext cx="1686160" cy="17052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78B2FB7-80A4-424F-B221-5E1D40EBC6EA}"/>
              </a:ext>
            </a:extLst>
          </p:cNvPr>
          <p:cNvSpPr txBox="1"/>
          <p:nvPr/>
        </p:nvSpPr>
        <p:spPr>
          <a:xfrm>
            <a:off x="3606315" y="4489984"/>
            <a:ext cx="196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[noise-cancel]</a:t>
            </a:r>
          </a:p>
          <a:p>
            <a:pPr algn="ctr"/>
            <a:r>
              <a:rPr lang="en-US" altLang="ko-KR" dirty="0"/>
              <a:t>1.18sec / 1frame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0397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2119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02.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578716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이미지 해상도 개선 연구</a:t>
            </a:r>
            <a:endParaRPr lang="en-US" altLang="ko-KR" sz="4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FBB2B-0888-4B0C-89A1-E121B3694C34}"/>
              </a:ext>
            </a:extLst>
          </p:cNvPr>
          <p:cNvSpPr txBox="1"/>
          <p:nvPr/>
        </p:nvSpPr>
        <p:spPr>
          <a:xfrm>
            <a:off x="657194" y="1834462"/>
            <a:ext cx="104076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Super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시간 측정</a:t>
            </a:r>
            <a:endParaRPr lang="en-US" altLang="ko-KR" sz="16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lvl="1"/>
            <a:b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</a:b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일반 영상 실행 시간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(100frame) + 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프레임당 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delay 100ms</a:t>
            </a:r>
          </a:p>
          <a:p>
            <a:pPr lvl="1"/>
            <a:b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</a:b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Time:10.937973737716675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초</a:t>
            </a:r>
            <a:endParaRPr lang="en-US" altLang="ko-KR" sz="16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6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lvl="1"/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SR 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영상 실행 시간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(100frame) + 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프레임당 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delay 100ms</a:t>
            </a:r>
            <a:b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</a:br>
            <a:endParaRPr lang="en-US" altLang="ko-KR" sz="16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lvl="1"/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Time:19.592488527297974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초</a:t>
            </a:r>
            <a:b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</a:br>
            <a:endParaRPr lang="en-US" altLang="ko-KR" sz="16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0786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2119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02.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578716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이미지 해상도 개선 연구</a:t>
            </a:r>
            <a:endParaRPr lang="en-US" altLang="ko-KR" sz="4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FBB2B-0888-4B0C-89A1-E121B3694C34}"/>
              </a:ext>
            </a:extLst>
          </p:cNvPr>
          <p:cNvSpPr txBox="1"/>
          <p:nvPr/>
        </p:nvSpPr>
        <p:spPr>
          <a:xfrm>
            <a:off x="657194" y="1834462"/>
            <a:ext cx="10407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Super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Resolution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HRV,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en-US" altLang="ko-KR" sz="1600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Cardivu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-A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사용할 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IR 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영상 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Super Resolution 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적용해서 이미지와 영상으로 추출 중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3" name="(SR)김환진_음주전_2021-05-17-181830-0000_L">
            <a:hlinkClick r:id="" action="ppaction://media"/>
            <a:extLst>
              <a:ext uri="{FF2B5EF4-FFF2-40B4-BE49-F238E27FC236}">
                <a16:creationId xmlns:a16="http://schemas.microsoft.com/office/drawing/2014/main" id="{612556E4-CF31-402E-936A-4C89DE89CE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64585" y="3337014"/>
            <a:ext cx="1714500" cy="1714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김환진_음주전_2021-05-17-181830-0000_L">
            <a:hlinkClick r:id="" action="ppaction://media"/>
            <a:extLst>
              <a:ext uri="{FF2B5EF4-FFF2-40B4-BE49-F238E27FC236}">
                <a16:creationId xmlns:a16="http://schemas.microsoft.com/office/drawing/2014/main" id="{BFEB5CFD-2865-4B60-BDAF-EDAA40BE6BB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264230" y="3765639"/>
            <a:ext cx="857250" cy="857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2A0340-EE4D-4271-9071-56918AA0F1E1}"/>
              </a:ext>
            </a:extLst>
          </p:cNvPr>
          <p:cNvSpPr txBox="1"/>
          <p:nvPr/>
        </p:nvSpPr>
        <p:spPr>
          <a:xfrm>
            <a:off x="2371887" y="5107516"/>
            <a:ext cx="2641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Low</a:t>
            </a:r>
            <a:r>
              <a:rPr lang="ko-KR" altLang="en-US" dirty="0"/>
              <a:t> </a:t>
            </a:r>
            <a:r>
              <a:rPr lang="en-US" altLang="ko-KR" dirty="0"/>
              <a:t>Resolution</a:t>
            </a:r>
            <a:r>
              <a:rPr lang="ko-KR" altLang="en-US" dirty="0"/>
              <a:t> </a:t>
            </a:r>
            <a:r>
              <a:rPr lang="en-US" altLang="ko-KR" dirty="0"/>
              <a:t>Video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BD5875-E612-490C-8B60-025DCE1EE635}"/>
              </a:ext>
            </a:extLst>
          </p:cNvPr>
          <p:cNvSpPr txBox="1"/>
          <p:nvPr/>
        </p:nvSpPr>
        <p:spPr>
          <a:xfrm>
            <a:off x="6000867" y="5107516"/>
            <a:ext cx="2641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Super Resolution Video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955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2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92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2119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02.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318978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Cardivu</a:t>
            </a:r>
            <a:r>
              <a:rPr lang="en-US" altLang="ko-KR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-A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슬라이드 번호 개체 틀 1">
            <a:extLst>
              <a:ext uri="{FF2B5EF4-FFF2-40B4-BE49-F238E27FC236}">
                <a16:creationId xmlns:a16="http://schemas.microsoft.com/office/drawing/2014/main" id="{10C9E5E6-E7CB-4CA1-BA32-D186E34D0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E250DE6-3C68-4F76-8C4E-25446DCA7F98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AFBB96-D596-4C2C-96A9-0678C149B47E}"/>
              </a:ext>
            </a:extLst>
          </p:cNvPr>
          <p:cNvSpPr txBox="1"/>
          <p:nvPr/>
        </p:nvSpPr>
        <p:spPr>
          <a:xfrm>
            <a:off x="1157255" y="1873254"/>
            <a:ext cx="789446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/>
              <a:t>눈 깜박임 제거</a:t>
            </a:r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/>
              <a:t>이상치</a:t>
            </a:r>
            <a:r>
              <a:rPr lang="en-US" altLang="ko-KR" sz="2000" b="1" dirty="0"/>
              <a:t>(outlier)</a:t>
            </a:r>
            <a:r>
              <a:rPr lang="ko-KR" altLang="en-US" sz="2000" b="1" dirty="0"/>
              <a:t> 제거</a:t>
            </a:r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Symbol" panose="05050102010706020507" pitchFamily="18" charset="2"/>
              <a:buChar char="Þ"/>
            </a:pPr>
            <a:r>
              <a:rPr lang="ko-KR" altLang="en-US" dirty="0"/>
              <a:t>기존보다 패턴이 잘 드러나는 것을 확인</a:t>
            </a:r>
            <a:r>
              <a:rPr lang="en-US" altLang="ko-KR" dirty="0"/>
              <a:t>.</a:t>
            </a:r>
          </a:p>
          <a:p>
            <a:pPr marL="742950" lvl="1" indent="-285750">
              <a:buFont typeface="Symbol" panose="05050102010706020507" pitchFamily="18" charset="2"/>
              <a:buChar char="Þ"/>
            </a:pPr>
            <a:endParaRPr lang="en-US" altLang="ko-KR" dirty="0"/>
          </a:p>
          <a:p>
            <a:pPr marL="742950" lvl="1" indent="-285750">
              <a:buFont typeface="Symbol" panose="05050102010706020507" pitchFamily="18" charset="2"/>
              <a:buChar char="Þ"/>
            </a:pPr>
            <a:r>
              <a:rPr lang="ko-KR" altLang="en-US" dirty="0"/>
              <a:t>정확한 것을 파악하기 위해서는 데이터 수집이 더 이루어지고 분석해보아야 알 수 있을 것으로 보임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6797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2119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02.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32391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CardiVu</a:t>
            </a:r>
            <a:r>
              <a:rPr lang="en-US" altLang="ko-KR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-A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슬라이드 번호 개체 틀 1">
            <a:extLst>
              <a:ext uri="{FF2B5EF4-FFF2-40B4-BE49-F238E27FC236}">
                <a16:creationId xmlns:a16="http://schemas.microsoft.com/office/drawing/2014/main" id="{10C9E5E6-E7CB-4CA1-BA32-D186E34D0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7471" y="6239813"/>
            <a:ext cx="2743200" cy="365125"/>
          </a:xfrm>
        </p:spPr>
        <p:txBody>
          <a:bodyPr/>
          <a:lstStyle/>
          <a:p>
            <a:fld id="{EE250DE6-3C68-4F76-8C4E-25446DCA7F98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1F5DB-EDCF-40C2-B7E2-7CAC6696DFE9}"/>
              </a:ext>
            </a:extLst>
          </p:cNvPr>
          <p:cNvSpPr txBox="1"/>
          <p:nvPr/>
        </p:nvSpPr>
        <p:spPr>
          <a:xfrm>
            <a:off x="657193" y="1968918"/>
            <a:ext cx="10537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음주 실험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– 10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초 간격으로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5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초 눈 감았다 뜨는 것을 반복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.(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음주 전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후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눈 깜박임에 의한 동공 빛 반응을 데이터에서 확인하기 위한 실험</a:t>
            </a: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graphicFrame>
        <p:nvGraphicFramePr>
          <p:cNvPr id="8" name="표 27">
            <a:extLst>
              <a:ext uri="{FF2B5EF4-FFF2-40B4-BE49-F238E27FC236}">
                <a16:creationId xmlns:a16="http://schemas.microsoft.com/office/drawing/2014/main" id="{44D644C6-842D-4BA5-9A44-FFD2663A1E8B}"/>
              </a:ext>
            </a:extLst>
          </p:cNvPr>
          <p:cNvGraphicFramePr>
            <a:graphicFrameLocks noGrp="1"/>
          </p:cNvGraphicFramePr>
          <p:nvPr/>
        </p:nvGraphicFramePr>
        <p:xfrm>
          <a:off x="980355" y="3342971"/>
          <a:ext cx="5546280" cy="262128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814889">
                  <a:extLst>
                    <a:ext uri="{9D8B030D-6E8A-4147-A177-3AD203B41FA5}">
                      <a16:colId xmlns:a16="http://schemas.microsoft.com/office/drawing/2014/main" val="857537258"/>
                    </a:ext>
                  </a:extLst>
                </a:gridCol>
                <a:gridCol w="1661020">
                  <a:extLst>
                    <a:ext uri="{9D8B030D-6E8A-4147-A177-3AD203B41FA5}">
                      <a16:colId xmlns:a16="http://schemas.microsoft.com/office/drawing/2014/main" val="2448954053"/>
                    </a:ext>
                  </a:extLst>
                </a:gridCol>
                <a:gridCol w="1652631">
                  <a:extLst>
                    <a:ext uri="{9D8B030D-6E8A-4147-A177-3AD203B41FA5}">
                      <a16:colId xmlns:a16="http://schemas.microsoft.com/office/drawing/2014/main" val="3516834638"/>
                    </a:ext>
                  </a:extLst>
                </a:gridCol>
                <a:gridCol w="1417740">
                  <a:extLst>
                    <a:ext uri="{9D8B030D-6E8A-4147-A177-3AD203B41FA5}">
                      <a16:colId xmlns:a16="http://schemas.microsoft.com/office/drawing/2014/main" val="2587826343"/>
                    </a:ext>
                  </a:extLst>
                </a:gridCol>
              </a:tblGrid>
              <a:tr h="2453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Frame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Mag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Ang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Inst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592037"/>
                  </a:ext>
                </a:extLst>
              </a:tr>
              <a:tr h="283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[[0.5, 0.6, 0.8, … ,0.2, 0.5, 0.1],</a:t>
                      </a:r>
                    </a:p>
                    <a:p>
                      <a:pPr algn="ctr" latinLnBrk="1"/>
                      <a:r>
                        <a:rPr lang="en-US" altLang="ko-KR" sz="800" b="1" dirty="0"/>
                        <a:t>…, </a:t>
                      </a:r>
                    </a:p>
                    <a:p>
                      <a:pPr algn="ctr" latinLnBrk="1"/>
                      <a:r>
                        <a:rPr lang="en-US" altLang="ko-KR" sz="800" b="1" dirty="0"/>
                        <a:t>[0.7. 0.2. 0.3,… ,0.8, 0.6, 0.9]]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[[0, 1, 2, 3, … , 250, 351, 355], </a:t>
                      </a:r>
                    </a:p>
                    <a:p>
                      <a:pPr algn="ctr" latinLnBrk="1"/>
                      <a:r>
                        <a:rPr lang="en-US" altLang="ko-KR" sz="800" b="1" dirty="0"/>
                        <a:t>…,</a:t>
                      </a:r>
                    </a:p>
                    <a:p>
                      <a:pPr algn="ctr" latinLnBrk="1"/>
                      <a:r>
                        <a:rPr lang="en-US" altLang="ko-KR" sz="800" b="1" dirty="0"/>
                        <a:t>[50, 60, 25, … , 255, 196, 357]]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[[0.3, 0, 0, … ,0.1, 0, 0.4],</a:t>
                      </a:r>
                    </a:p>
                    <a:p>
                      <a:pPr algn="ctr" latinLnBrk="1"/>
                      <a:r>
                        <a:rPr lang="en-US" altLang="ko-KR" sz="800" b="1" dirty="0"/>
                        <a:t>…, </a:t>
                      </a:r>
                    </a:p>
                    <a:p>
                      <a:pPr algn="ctr" latinLnBrk="1"/>
                      <a:r>
                        <a:rPr lang="en-US" altLang="ko-KR" sz="800" b="1" dirty="0"/>
                        <a:t>[0.5. 0.1. 0.0,… ,0.2, 0, 0]]</a:t>
                      </a:r>
                      <a:endParaRPr lang="ko-KR" altLang="en-US" sz="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2952587"/>
                  </a:ext>
                </a:extLst>
              </a:tr>
              <a:tr h="283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[[0.5, 0.6, 0.8, … ,0.2, 0.5, 0.1],</a:t>
                      </a:r>
                    </a:p>
                    <a:p>
                      <a:pPr algn="ctr" latinLnBrk="1"/>
                      <a:r>
                        <a:rPr lang="en-US" altLang="ko-KR" sz="800" b="1" dirty="0"/>
                        <a:t>…, </a:t>
                      </a:r>
                    </a:p>
                    <a:p>
                      <a:pPr algn="ctr" latinLnBrk="1"/>
                      <a:r>
                        <a:rPr lang="en-US" altLang="ko-KR" sz="800" b="1" dirty="0"/>
                        <a:t>[0.7. 0.2. 0.3,… ,0.8, 0.6, 0.9]]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[[0, 1, 2, 3, … , 250, 351, 355], </a:t>
                      </a:r>
                    </a:p>
                    <a:p>
                      <a:pPr algn="ctr" latinLnBrk="1"/>
                      <a:r>
                        <a:rPr lang="en-US" altLang="ko-KR" sz="800" b="1" dirty="0"/>
                        <a:t>…,</a:t>
                      </a:r>
                    </a:p>
                    <a:p>
                      <a:pPr algn="ctr" latinLnBrk="1"/>
                      <a:r>
                        <a:rPr lang="en-US" altLang="ko-KR" sz="800" b="1" dirty="0"/>
                        <a:t>[50, 60, 25, … , 255, 196, 357]]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[[0.3, 0, 0, … ,0.1, 0, 0.4],</a:t>
                      </a:r>
                    </a:p>
                    <a:p>
                      <a:pPr algn="ctr" latinLnBrk="1"/>
                      <a:r>
                        <a:rPr lang="en-US" altLang="ko-KR" sz="800" b="1" dirty="0"/>
                        <a:t>…, </a:t>
                      </a:r>
                    </a:p>
                    <a:p>
                      <a:pPr algn="ctr" latinLnBrk="1"/>
                      <a:r>
                        <a:rPr lang="en-US" altLang="ko-KR" sz="800" b="1" dirty="0"/>
                        <a:t>[0.5. 0.1. 0.0,… ,0.2, 0, 0]]</a:t>
                      </a:r>
                      <a:endParaRPr lang="ko-KR" altLang="en-US" sz="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1853436"/>
                  </a:ext>
                </a:extLst>
              </a:tr>
              <a:tr h="2453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…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…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/>
                        <a:t>…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/>
                        <a:t>…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1237739"/>
                  </a:ext>
                </a:extLst>
              </a:tr>
              <a:tr h="283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n-1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[[0.5, 0.6, 0.8, … ,0.2, 0.5, 0.1],</a:t>
                      </a:r>
                    </a:p>
                    <a:p>
                      <a:pPr algn="ctr" latinLnBrk="1"/>
                      <a:r>
                        <a:rPr lang="en-US" altLang="ko-KR" sz="800" b="1" dirty="0"/>
                        <a:t>…, </a:t>
                      </a:r>
                    </a:p>
                    <a:p>
                      <a:pPr algn="ctr" latinLnBrk="1"/>
                      <a:r>
                        <a:rPr lang="en-US" altLang="ko-KR" sz="800" b="1" dirty="0"/>
                        <a:t>[0.7. 0.2. 0.3,… ,0.8, 0.6, 0.9]]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[[0, 1, 2, 3, … , 250, 351, 355], </a:t>
                      </a:r>
                    </a:p>
                    <a:p>
                      <a:pPr algn="ctr" latinLnBrk="1"/>
                      <a:r>
                        <a:rPr lang="en-US" altLang="ko-KR" sz="800" b="1" dirty="0"/>
                        <a:t>…,</a:t>
                      </a:r>
                    </a:p>
                    <a:p>
                      <a:pPr algn="ctr" latinLnBrk="1"/>
                      <a:r>
                        <a:rPr lang="en-US" altLang="ko-KR" sz="800" b="1" dirty="0"/>
                        <a:t>[50, 60, 25, … , 255, 196, 357]]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[[0.3, 0, 0, … ,0.1, 0, 0.4],</a:t>
                      </a:r>
                    </a:p>
                    <a:p>
                      <a:pPr algn="ctr" latinLnBrk="1"/>
                      <a:r>
                        <a:rPr lang="en-US" altLang="ko-KR" sz="800" b="1" dirty="0"/>
                        <a:t>…, </a:t>
                      </a:r>
                    </a:p>
                    <a:p>
                      <a:pPr algn="ctr" latinLnBrk="1"/>
                      <a:r>
                        <a:rPr lang="en-US" altLang="ko-KR" sz="800" b="1" dirty="0"/>
                        <a:t>[0.5. 0.1. 0.0,… ,0.2, 0, 0]]</a:t>
                      </a:r>
                      <a:endParaRPr lang="ko-KR" altLang="en-US" sz="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787780"/>
                  </a:ext>
                </a:extLst>
              </a:tr>
              <a:tr h="283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n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[[0.5, 0.6, 0.8, … ,0.2, 0.5, 0.1],</a:t>
                      </a:r>
                    </a:p>
                    <a:p>
                      <a:pPr algn="ctr" latinLnBrk="1"/>
                      <a:r>
                        <a:rPr lang="en-US" altLang="ko-KR" sz="800" b="1" dirty="0"/>
                        <a:t>…, </a:t>
                      </a:r>
                    </a:p>
                    <a:p>
                      <a:pPr algn="ctr" latinLnBrk="1"/>
                      <a:r>
                        <a:rPr lang="en-US" altLang="ko-KR" sz="800" b="1" dirty="0"/>
                        <a:t>[0.7. 0.2. 0.3,… ,0.8, 0.6, 0.9]]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[[0, 1, 2, 3, … , 250, 351, 355], </a:t>
                      </a:r>
                    </a:p>
                    <a:p>
                      <a:pPr algn="ctr" latinLnBrk="1"/>
                      <a:r>
                        <a:rPr lang="en-US" altLang="ko-KR" sz="800" b="1" dirty="0"/>
                        <a:t>…,</a:t>
                      </a:r>
                    </a:p>
                    <a:p>
                      <a:pPr algn="ctr" latinLnBrk="1"/>
                      <a:r>
                        <a:rPr lang="en-US" altLang="ko-KR" sz="800" b="1" dirty="0"/>
                        <a:t>[50, 60, 25, … , 255, 196, 357]]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[[0.3, 0, 0, … ,0.1, 0, 0.4],</a:t>
                      </a:r>
                    </a:p>
                    <a:p>
                      <a:pPr algn="ctr" latinLnBrk="1"/>
                      <a:r>
                        <a:rPr lang="en-US" altLang="ko-KR" sz="800" b="1" dirty="0"/>
                        <a:t>…, </a:t>
                      </a:r>
                    </a:p>
                    <a:p>
                      <a:pPr algn="ctr" latinLnBrk="1"/>
                      <a:r>
                        <a:rPr lang="en-US" altLang="ko-KR" sz="800" b="1" dirty="0"/>
                        <a:t>[0.5. 0.1. 0.0,… ,0.2, 0, 0]]</a:t>
                      </a:r>
                      <a:endParaRPr lang="ko-KR" altLang="en-US" sz="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8669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1305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75791" y="918221"/>
            <a:ext cx="6099423" cy="3381093"/>
            <a:chOff x="8451850" y="1755403"/>
            <a:chExt cx="10058400" cy="5575672"/>
          </a:xfrm>
        </p:grpSpPr>
        <p:grpSp>
          <p:nvGrpSpPr>
            <p:cNvPr id="3" name="그룹 2"/>
            <p:cNvGrpSpPr/>
            <p:nvPr/>
          </p:nvGrpSpPr>
          <p:grpSpPr>
            <a:xfrm>
              <a:off x="8451850" y="1755403"/>
              <a:ext cx="9677400" cy="5575672"/>
              <a:chOff x="8451850" y="1755403"/>
              <a:chExt cx="9677400" cy="5575672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8451850" y="1755403"/>
                <a:ext cx="9677400" cy="557567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92"/>
              </a:p>
            </p:txBody>
          </p:sp>
          <p:sp>
            <p:nvSpPr>
              <p:cNvPr id="6" name="object 6"/>
              <p:cNvSpPr txBox="1"/>
              <p:nvPr/>
            </p:nvSpPr>
            <p:spPr>
              <a:xfrm>
                <a:off x="9618136" y="2715040"/>
                <a:ext cx="8250555" cy="2915607"/>
              </a:xfrm>
              <a:prstGeom prst="rect">
                <a:avLst/>
              </a:prstGeom>
            </p:spPr>
            <p:txBody>
              <a:bodyPr vert="horz" wrap="square" lIns="0" tIns="10012" rIns="0" bIns="0" rtlCol="0">
                <a:spAutoFit/>
              </a:bodyPr>
              <a:lstStyle/>
              <a:p>
                <a:pPr marL="7701">
                  <a:spcBef>
                    <a:spcPts val="79"/>
                  </a:spcBef>
                </a:pPr>
                <a:r>
                  <a:rPr lang="en-US" sz="6974" spc="-76" dirty="0" err="1">
                    <a:latin typeface="Times New Roman"/>
                    <a:cs typeface="Times New Roman"/>
                  </a:rPr>
                  <a:t>Cardivu</a:t>
                </a:r>
                <a:r>
                  <a:rPr lang="en-US" sz="6974" spc="-76" dirty="0">
                    <a:latin typeface="Times New Roman"/>
                    <a:cs typeface="Times New Roman"/>
                  </a:rPr>
                  <a:t>-A</a:t>
                </a:r>
              </a:p>
              <a:p>
                <a:pPr marL="7701">
                  <a:spcBef>
                    <a:spcPts val="79"/>
                  </a:spcBef>
                </a:pPr>
                <a:r>
                  <a:rPr lang="en-US" sz="4366" spc="-76" dirty="0">
                    <a:latin typeface="Times New Roman"/>
                    <a:cs typeface="Times New Roman"/>
                  </a:rPr>
                  <a:t>9</a:t>
                </a:r>
                <a:r>
                  <a:rPr lang="ko-KR" altLang="en-US" sz="4366" spc="-76" dirty="0">
                    <a:latin typeface="Times New Roman"/>
                    <a:cs typeface="Times New Roman"/>
                  </a:rPr>
                  <a:t>월 </a:t>
                </a:r>
                <a:r>
                  <a:rPr lang="en-US" altLang="ko-KR" sz="4366" spc="-76" dirty="0">
                    <a:latin typeface="Times New Roman"/>
                    <a:cs typeface="Times New Roman"/>
                  </a:rPr>
                  <a:t>2</a:t>
                </a:r>
                <a:r>
                  <a:rPr lang="ko-KR" altLang="en-US" sz="4366" spc="-76" dirty="0">
                    <a:latin typeface="Times New Roman"/>
                    <a:cs typeface="Times New Roman"/>
                  </a:rPr>
                  <a:t>주차 업무보고</a:t>
                </a:r>
                <a:endParaRPr lang="en-US" sz="6974" spc="-76" dirty="0"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8" name="object 8"/>
            <p:cNvSpPr/>
            <p:nvPr/>
          </p:nvSpPr>
          <p:spPr>
            <a:xfrm>
              <a:off x="9618137" y="6797674"/>
              <a:ext cx="8892113" cy="45719"/>
            </a:xfrm>
            <a:custGeom>
              <a:avLst/>
              <a:gdLst/>
              <a:ahLst/>
              <a:cxnLst/>
              <a:rect l="l" t="t" r="r" b="b"/>
              <a:pathLst>
                <a:path w="1478915">
                  <a:moveTo>
                    <a:pt x="0" y="0"/>
                  </a:moveTo>
                  <a:lnTo>
                    <a:pt x="1478436" y="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4" name="object 4"/>
          <p:cNvSpPr txBox="1"/>
          <p:nvPr/>
        </p:nvSpPr>
        <p:spPr>
          <a:xfrm>
            <a:off x="484956" y="6048943"/>
            <a:ext cx="1993693" cy="297206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92030">
              <a:lnSpc>
                <a:spcPct val="123200"/>
              </a:lnSpc>
              <a:spcBef>
                <a:spcPts val="55"/>
              </a:spcBef>
            </a:pPr>
            <a:r>
              <a:rPr lang="en-US" sz="1698" b="1" spc="36" dirty="0">
                <a:latin typeface="Arial"/>
                <a:cs typeface="Arial"/>
              </a:rPr>
              <a:t>2021/9/8 </a:t>
            </a:r>
            <a:r>
              <a:rPr lang="ko-KR" altLang="en-US" sz="1698" b="1" spc="36" dirty="0">
                <a:latin typeface="Arial"/>
                <a:cs typeface="Arial"/>
              </a:rPr>
              <a:t>강상훈</a:t>
            </a:r>
            <a:endParaRPr lang="en-US" sz="1698" b="1" spc="36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84956" y="6354015"/>
            <a:ext cx="1428975" cy="0"/>
          </a:xfrm>
          <a:custGeom>
            <a:avLst/>
            <a:gdLst/>
            <a:ahLst/>
            <a:cxnLst/>
            <a:rect l="l" t="t" r="r" b="b"/>
            <a:pathLst>
              <a:path w="2356484">
                <a:moveTo>
                  <a:pt x="0" y="0"/>
                </a:moveTo>
                <a:lnTo>
                  <a:pt x="2355949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5"/>
          <p:cNvSpPr txBox="1"/>
          <p:nvPr/>
        </p:nvSpPr>
        <p:spPr>
          <a:xfrm>
            <a:off x="828317" y="353865"/>
            <a:ext cx="2990411" cy="699842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lang="en-US" sz="4487" b="1" spc="45" dirty="0" err="1">
                <a:latin typeface="Times New Roman"/>
                <a:cs typeface="Times New Roman"/>
              </a:rPr>
              <a:t>Cardivu</a:t>
            </a:r>
            <a:r>
              <a:rPr lang="en-US" sz="4487" b="1" spc="45" dirty="0">
                <a:latin typeface="Times New Roman"/>
                <a:cs typeface="Times New Roman"/>
              </a:rPr>
              <a:t>-A</a:t>
            </a:r>
            <a:endParaRPr sz="4487" dirty="0">
              <a:latin typeface="Times New Roman"/>
              <a:cs typeface="Times New Roman"/>
            </a:endParaRPr>
          </a:p>
        </p:txBody>
      </p:sp>
      <p:sp>
        <p:nvSpPr>
          <p:cNvPr id="25" name="object 9"/>
          <p:cNvSpPr/>
          <p:nvPr/>
        </p:nvSpPr>
        <p:spPr>
          <a:xfrm flipV="1">
            <a:off x="487138" y="887574"/>
            <a:ext cx="3247635" cy="146597"/>
          </a:xfrm>
          <a:custGeom>
            <a:avLst/>
            <a:gdLst/>
            <a:ahLst/>
            <a:cxnLst/>
            <a:rect l="l" t="t" r="r" b="b"/>
            <a:pathLst>
              <a:path w="2356484">
                <a:moveTo>
                  <a:pt x="0" y="0"/>
                </a:moveTo>
                <a:lnTo>
                  <a:pt x="2355949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7" name="object 6"/>
          <p:cNvSpPr txBox="1"/>
          <p:nvPr/>
        </p:nvSpPr>
        <p:spPr>
          <a:xfrm>
            <a:off x="828317" y="1395859"/>
            <a:ext cx="4592181" cy="394221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algn="just">
              <a:lnSpc>
                <a:spcPct val="127899"/>
              </a:lnSpc>
              <a:spcBef>
                <a:spcPts val="55"/>
              </a:spcBef>
            </a:pPr>
            <a:r>
              <a:rPr lang="en-US" altLang="ko-KR" sz="2183" b="1" spc="45" dirty="0">
                <a:latin typeface="Times New Roman"/>
                <a:cs typeface="Times New Roman"/>
              </a:rPr>
              <a:t>Alcohol </a:t>
            </a:r>
            <a:r>
              <a:rPr lang="ko-KR" altLang="en-US" sz="2183" b="1" spc="45">
                <a:latin typeface="Times New Roman"/>
                <a:cs typeface="Times New Roman"/>
              </a:rPr>
              <a:t>음용 여부 분석</a:t>
            </a:r>
            <a:endParaRPr lang="en-US" altLang="ko-KR" sz="2183" b="1" spc="45" dirty="0"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E2A1CD-C642-4F77-ABB8-469DE5FF7CA8}"/>
              </a:ext>
            </a:extLst>
          </p:cNvPr>
          <p:cNvSpPr txBox="1"/>
          <p:nvPr/>
        </p:nvSpPr>
        <p:spPr>
          <a:xfrm>
            <a:off x="1069872" y="2131438"/>
            <a:ext cx="5497713" cy="2393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98" b="1" dirty="0"/>
              <a:t>*</a:t>
            </a:r>
            <a:r>
              <a:rPr lang="ko-KR" altLang="en-US" sz="1698" b="1" dirty="0"/>
              <a:t>알코올이 눈에 미치는 영향</a:t>
            </a:r>
            <a:endParaRPr lang="en-US" altLang="ko-KR" sz="1698" b="1" dirty="0"/>
          </a:p>
          <a:p>
            <a:pPr>
              <a:lnSpc>
                <a:spcPct val="150000"/>
              </a:lnSpc>
            </a:pPr>
            <a:r>
              <a:rPr lang="en-US" altLang="ko-KR" sz="1698" dirty="0"/>
              <a:t> - </a:t>
            </a:r>
            <a:r>
              <a:rPr lang="ko-KR" altLang="en-US" sz="1698" dirty="0"/>
              <a:t>체온상승</a:t>
            </a:r>
            <a:endParaRPr lang="en-US" altLang="ko-KR" sz="1698" dirty="0"/>
          </a:p>
          <a:p>
            <a:pPr>
              <a:lnSpc>
                <a:spcPct val="150000"/>
              </a:lnSpc>
            </a:pPr>
            <a:r>
              <a:rPr lang="en-US" altLang="ko-KR" sz="1698" dirty="0"/>
              <a:t> - </a:t>
            </a:r>
            <a:r>
              <a:rPr lang="ko-KR" altLang="en-US" sz="1698" dirty="0"/>
              <a:t>동공 크기 확장</a:t>
            </a:r>
            <a:endParaRPr lang="en-US" altLang="ko-KR" sz="1698" dirty="0"/>
          </a:p>
          <a:p>
            <a:pPr>
              <a:lnSpc>
                <a:spcPct val="150000"/>
              </a:lnSpc>
            </a:pPr>
            <a:r>
              <a:rPr lang="en-US" altLang="ko-KR" sz="1698" dirty="0"/>
              <a:t> - </a:t>
            </a:r>
            <a:r>
              <a:rPr lang="ko-KR" altLang="en-US" sz="1698" dirty="0"/>
              <a:t>경련</a:t>
            </a:r>
            <a:endParaRPr lang="en-US" altLang="ko-KR" sz="1698" dirty="0"/>
          </a:p>
          <a:p>
            <a:pPr>
              <a:lnSpc>
                <a:spcPct val="150000"/>
              </a:lnSpc>
            </a:pPr>
            <a:r>
              <a:rPr lang="en-US" altLang="ko-KR" sz="1698" dirty="0"/>
              <a:t> - </a:t>
            </a:r>
            <a:r>
              <a:rPr lang="ko-KR" altLang="en-US" sz="1698" dirty="0"/>
              <a:t>건조</a:t>
            </a:r>
            <a:endParaRPr lang="en-US" altLang="ko-KR" sz="1698" dirty="0"/>
          </a:p>
          <a:p>
            <a:pPr>
              <a:lnSpc>
                <a:spcPct val="150000"/>
              </a:lnSpc>
            </a:pPr>
            <a:r>
              <a:rPr lang="en-US" altLang="ko-KR" sz="1698" dirty="0"/>
              <a:t> </a:t>
            </a:r>
            <a:r>
              <a:rPr lang="en-US" altLang="ko-KR" sz="1698" b="1" dirty="0"/>
              <a:t>-</a:t>
            </a:r>
            <a:r>
              <a:rPr lang="en-US" altLang="ko-KR" sz="1698" dirty="0"/>
              <a:t> </a:t>
            </a:r>
            <a:r>
              <a:rPr lang="ko-KR" altLang="en-US" sz="1698" b="1" dirty="0"/>
              <a:t>빛에 대한 반응속도 감소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2E98DAB-FB32-4CA7-8717-0F6A6445242E}"/>
              </a:ext>
            </a:extLst>
          </p:cNvPr>
          <p:cNvGrpSpPr/>
          <p:nvPr/>
        </p:nvGrpSpPr>
        <p:grpSpPr>
          <a:xfrm>
            <a:off x="5048023" y="2359190"/>
            <a:ext cx="3816840" cy="2366441"/>
            <a:chOff x="7682602" y="3703457"/>
            <a:chExt cx="6294252" cy="390243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625E8ED-12EF-4CFD-9D2A-A7AA77C5C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2602" y="3703457"/>
              <a:ext cx="6294252" cy="3902436"/>
            </a:xfrm>
            <a:prstGeom prst="rect">
              <a:avLst/>
            </a:prstGeom>
          </p:spPr>
        </p:pic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7BD05E97-9CE1-42F5-88DB-D1424A445144}"/>
                </a:ext>
              </a:extLst>
            </p:cNvPr>
            <p:cNvSpPr/>
            <p:nvPr/>
          </p:nvSpPr>
          <p:spPr>
            <a:xfrm>
              <a:off x="10124058" y="4322527"/>
              <a:ext cx="216024" cy="21602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92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70ABD43-32E4-4623-A1D3-E173E8E46957}"/>
                </a:ext>
              </a:extLst>
            </p:cNvPr>
            <p:cNvSpPr/>
            <p:nvPr/>
          </p:nvSpPr>
          <p:spPr>
            <a:xfrm>
              <a:off x="10581061" y="6230739"/>
              <a:ext cx="216024" cy="21602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92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37E8A340-0CE3-4583-9EC2-877C60BD6920}"/>
                </a:ext>
              </a:extLst>
            </p:cNvPr>
            <p:cNvSpPr/>
            <p:nvPr/>
          </p:nvSpPr>
          <p:spPr>
            <a:xfrm>
              <a:off x="11456206" y="5906703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92"/>
            </a:p>
          </p:txBody>
        </p:sp>
      </p:grpSp>
    </p:spTree>
    <p:extLst>
      <p:ext uri="{BB962C8B-B14F-4D97-AF65-F5344CB8AC3E}">
        <p14:creationId xmlns:p14="http://schemas.microsoft.com/office/powerpoint/2010/main" val="41133440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5"/>
          <p:cNvSpPr txBox="1"/>
          <p:nvPr/>
        </p:nvSpPr>
        <p:spPr>
          <a:xfrm>
            <a:off x="828317" y="353865"/>
            <a:ext cx="2990411" cy="699842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lang="en-US" sz="4487" b="1" spc="45" dirty="0" err="1">
                <a:latin typeface="Times New Roman"/>
                <a:cs typeface="Times New Roman"/>
              </a:rPr>
              <a:t>Cardivu</a:t>
            </a:r>
            <a:r>
              <a:rPr lang="en-US" sz="4487" b="1" spc="45" dirty="0">
                <a:latin typeface="Times New Roman"/>
                <a:cs typeface="Times New Roman"/>
              </a:rPr>
              <a:t>-A</a:t>
            </a:r>
            <a:endParaRPr sz="4487" dirty="0">
              <a:latin typeface="Times New Roman"/>
              <a:cs typeface="Times New Roman"/>
            </a:endParaRPr>
          </a:p>
        </p:txBody>
      </p:sp>
      <p:sp>
        <p:nvSpPr>
          <p:cNvPr id="25" name="object 9"/>
          <p:cNvSpPr/>
          <p:nvPr/>
        </p:nvSpPr>
        <p:spPr>
          <a:xfrm flipV="1">
            <a:off x="487138" y="887574"/>
            <a:ext cx="3247635" cy="146597"/>
          </a:xfrm>
          <a:custGeom>
            <a:avLst/>
            <a:gdLst/>
            <a:ahLst/>
            <a:cxnLst/>
            <a:rect l="l" t="t" r="r" b="b"/>
            <a:pathLst>
              <a:path w="2356484">
                <a:moveTo>
                  <a:pt x="0" y="0"/>
                </a:moveTo>
                <a:lnTo>
                  <a:pt x="2355949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7" name="object 6"/>
          <p:cNvSpPr txBox="1"/>
          <p:nvPr/>
        </p:nvSpPr>
        <p:spPr>
          <a:xfrm>
            <a:off x="828317" y="1395859"/>
            <a:ext cx="4592181" cy="394221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algn="just">
              <a:lnSpc>
                <a:spcPct val="127899"/>
              </a:lnSpc>
              <a:spcBef>
                <a:spcPts val="55"/>
              </a:spcBef>
            </a:pPr>
            <a:r>
              <a:rPr lang="ko-KR" altLang="en-US" sz="2183" b="1" spc="45" dirty="0">
                <a:latin typeface="Times New Roman"/>
                <a:cs typeface="Times New Roman"/>
              </a:rPr>
              <a:t>데이터 구성 </a:t>
            </a:r>
            <a:r>
              <a:rPr lang="en-US" altLang="ko-KR" sz="2183" b="1" spc="45" dirty="0">
                <a:latin typeface="Times New Roman"/>
                <a:cs typeface="Times New Roman"/>
              </a:rPr>
              <a:t>– raw </a:t>
            </a:r>
            <a:r>
              <a:rPr lang="ko-KR" altLang="en-US" sz="2183" b="1" spc="45" dirty="0">
                <a:latin typeface="Times New Roman"/>
                <a:cs typeface="Times New Roman"/>
              </a:rPr>
              <a:t>데이터</a:t>
            </a:r>
            <a:endParaRPr lang="en-US" altLang="ko-KR" sz="2183" b="1" spc="45" dirty="0"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E2A1CD-C642-4F77-ABB8-469DE5FF7CA8}"/>
              </a:ext>
            </a:extLst>
          </p:cNvPr>
          <p:cNvSpPr txBox="1"/>
          <p:nvPr/>
        </p:nvSpPr>
        <p:spPr>
          <a:xfrm>
            <a:off x="956626" y="1925358"/>
            <a:ext cx="5844870" cy="16096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1902" indent="-311902">
              <a:lnSpc>
                <a:spcPct val="150000"/>
              </a:lnSpc>
              <a:buAutoNum type="arabicPeriod"/>
            </a:pPr>
            <a:r>
              <a:rPr lang="ko-KR" altLang="en-US" sz="1698" dirty="0"/>
              <a:t>동공의 크기 변화 시간 분석</a:t>
            </a:r>
            <a:endParaRPr lang="en-US" altLang="ko-KR" sz="1698" dirty="0"/>
          </a:p>
          <a:p>
            <a:pPr marL="311902" indent="-311902">
              <a:lnSpc>
                <a:spcPct val="150000"/>
              </a:lnSpc>
              <a:buAutoNum type="arabicPeriod"/>
            </a:pPr>
            <a:r>
              <a:rPr lang="en-US" altLang="ko-KR" sz="1698" dirty="0"/>
              <a:t>Task </a:t>
            </a:r>
            <a:r>
              <a:rPr lang="ko-KR" altLang="en-US" sz="1698" dirty="0"/>
              <a:t>부여 </a:t>
            </a:r>
            <a:r>
              <a:rPr lang="en-US" altLang="ko-KR" sz="1698" dirty="0"/>
              <a:t>: </a:t>
            </a:r>
            <a:r>
              <a:rPr lang="ko-KR" altLang="en-US" sz="1698" dirty="0"/>
              <a:t>일정 시간 간격으로 눈을 감았다 뜨기 반복</a:t>
            </a:r>
            <a:endParaRPr lang="en-US" altLang="ko-KR" sz="1698" dirty="0"/>
          </a:p>
          <a:p>
            <a:pPr lvl="1">
              <a:lnSpc>
                <a:spcPct val="150000"/>
              </a:lnSpc>
            </a:pPr>
            <a:r>
              <a:rPr lang="ko-KR" altLang="en-US" sz="1698" dirty="0"/>
              <a:t>총 길이 </a:t>
            </a:r>
            <a:r>
              <a:rPr lang="en-US" altLang="ko-KR" sz="1698" dirty="0"/>
              <a:t>1</a:t>
            </a:r>
            <a:r>
              <a:rPr lang="ko-KR" altLang="en-US" sz="1698" dirty="0"/>
              <a:t>분 정도의 영상</a:t>
            </a:r>
            <a:r>
              <a:rPr lang="en-US" altLang="ko-KR" sz="1698" dirty="0"/>
              <a:t>(</a:t>
            </a:r>
            <a:r>
              <a:rPr lang="ko-KR" altLang="en-US" sz="1698" dirty="0"/>
              <a:t>알코올</a:t>
            </a:r>
            <a:r>
              <a:rPr lang="en-US" altLang="ko-KR" sz="1698" dirty="0"/>
              <a:t>, </a:t>
            </a:r>
            <a:r>
              <a:rPr lang="ko-KR" altLang="en-US" sz="1698" dirty="0" err="1"/>
              <a:t>논알코올</a:t>
            </a:r>
            <a:r>
              <a:rPr lang="en-US" altLang="ko-KR" sz="1698" dirty="0"/>
              <a:t>) </a:t>
            </a:r>
            <a:r>
              <a:rPr lang="ko-KR" altLang="en-US" sz="1698" dirty="0"/>
              <a:t>다수 획득</a:t>
            </a:r>
            <a:endParaRPr lang="en-US" altLang="ko-KR" sz="1698" dirty="0"/>
          </a:p>
          <a:p>
            <a:pPr lvl="1">
              <a:lnSpc>
                <a:spcPct val="150000"/>
              </a:lnSpc>
            </a:pPr>
            <a:r>
              <a:rPr lang="en-US" altLang="ko-KR" sz="1698" dirty="0"/>
              <a:t>(IR Camera, 60fps)</a:t>
            </a:r>
            <a:endParaRPr lang="ko-KR" altLang="en-US" sz="1698" dirty="0"/>
          </a:p>
        </p:txBody>
      </p:sp>
      <p:pic>
        <p:nvPicPr>
          <p:cNvPr id="30" name="20210903-151937_R">
            <a:hlinkClick r:id="" action="ppaction://media"/>
            <a:extLst>
              <a:ext uri="{FF2B5EF4-FFF2-40B4-BE49-F238E27FC236}">
                <a16:creationId xmlns:a16="http://schemas.microsoft.com/office/drawing/2014/main" id="{36FEB058-1DCA-4B9D-AE28-6AEEB269EB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71503" y="1395859"/>
            <a:ext cx="1894110" cy="189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5859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29EA47E-1DF7-4109-80F7-153DD1FDB8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16182" y="1441944"/>
            <a:ext cx="9559636" cy="4831122"/>
          </a:xfrm>
        </p:spPr>
        <p:txBody>
          <a:bodyPr>
            <a:normAutofit/>
          </a:bodyPr>
          <a:lstStyle/>
          <a:p>
            <a:r>
              <a:rPr lang="en-US" altLang="ko-KR" dirty="0"/>
              <a:t>CardiVu-A: RGB camera (</a:t>
            </a:r>
            <a:r>
              <a:rPr lang="ko-KR" altLang="en-US" dirty="0"/>
              <a:t>색상성분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Machine Learning (</a:t>
            </a:r>
            <a:r>
              <a:rPr lang="ko-KR" altLang="en-US" dirty="0" err="1"/>
              <a:t>음주전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 err="1"/>
              <a:t>음주후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frame </a:t>
            </a:r>
            <a:r>
              <a:rPr lang="ko-KR" altLang="en-US" dirty="0"/>
              <a:t>단위의 데이터 활용</a:t>
            </a:r>
            <a:endParaRPr lang="en-US" altLang="ko-KR" dirty="0"/>
          </a:p>
          <a:p>
            <a:pPr lvl="2"/>
            <a:r>
              <a:rPr lang="en-US" altLang="ko-KR" dirty="0"/>
              <a:t>RGB, HSV, </a:t>
            </a:r>
            <a:r>
              <a:rPr lang="en-US" altLang="ko-KR" dirty="0" err="1"/>
              <a:t>YCbCr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 err="1"/>
              <a:t>RobustScaler</a:t>
            </a:r>
            <a:r>
              <a:rPr lang="ko-KR" altLang="en-US" dirty="0"/>
              <a:t>를 이용한</a:t>
            </a:r>
            <a:r>
              <a:rPr lang="en-US" altLang="ko-KR" dirty="0"/>
              <a:t> Noise rejection 2</a:t>
            </a:r>
            <a:r>
              <a:rPr lang="ko-KR" altLang="en-US" dirty="0"/>
              <a:t>회</a:t>
            </a:r>
            <a:r>
              <a:rPr lang="en-US" altLang="ko-KR" dirty="0"/>
              <a:t>(</a:t>
            </a:r>
            <a:r>
              <a:rPr lang="ko-KR" altLang="en-US" dirty="0" err="1"/>
              <a:t>눈깜빡임</a:t>
            </a:r>
            <a:r>
              <a:rPr lang="en-US" altLang="ko-KR" dirty="0"/>
              <a:t>, </a:t>
            </a:r>
            <a:r>
              <a:rPr lang="ko-KR" altLang="en-US" dirty="0"/>
              <a:t>이상치</a:t>
            </a:r>
            <a:r>
              <a:rPr lang="en-US" altLang="ko-KR" dirty="0"/>
              <a:t>)</a:t>
            </a:r>
            <a:r>
              <a:rPr lang="ko-KR" altLang="en-US" dirty="0"/>
              <a:t> 진행</a:t>
            </a:r>
            <a:endParaRPr lang="en-US" altLang="ko-KR" dirty="0"/>
          </a:p>
          <a:p>
            <a:pPr lvl="2"/>
            <a:r>
              <a:rPr lang="ko-KR" altLang="en-US" dirty="0"/>
              <a:t>표준화</a:t>
            </a:r>
            <a:r>
              <a:rPr lang="en-US" altLang="ko-KR" dirty="0"/>
              <a:t>(Standardization)</a:t>
            </a:r>
            <a:r>
              <a:rPr lang="ko-KR" altLang="en-US" dirty="0"/>
              <a:t> 진행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로지스틱 회귀 분석</a:t>
            </a:r>
            <a:r>
              <a:rPr lang="en-US" altLang="ko-KR" dirty="0"/>
              <a:t>(LR)</a:t>
            </a:r>
          </a:p>
          <a:p>
            <a:pPr lvl="2"/>
            <a:r>
              <a:rPr lang="ko-KR" altLang="en-US" dirty="0"/>
              <a:t>선형 판별 분석</a:t>
            </a:r>
            <a:r>
              <a:rPr lang="en-US" altLang="ko-KR" dirty="0"/>
              <a:t>(LDA)</a:t>
            </a:r>
          </a:p>
          <a:p>
            <a:pPr lvl="2"/>
            <a:r>
              <a:rPr lang="en-US" altLang="ko-KR" dirty="0"/>
              <a:t>K-NN </a:t>
            </a:r>
            <a:r>
              <a:rPr lang="ko-KR" altLang="en-US" dirty="0"/>
              <a:t>분석</a:t>
            </a:r>
            <a:r>
              <a:rPr lang="en-US" altLang="ko-KR" dirty="0"/>
              <a:t>(</a:t>
            </a:r>
            <a:r>
              <a:rPr lang="en-US" altLang="ko-KR" dirty="0" err="1"/>
              <a:t>kNN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의사 결정 트리 분석</a:t>
            </a:r>
            <a:r>
              <a:rPr lang="en-US" altLang="ko-KR" dirty="0"/>
              <a:t>(CART)</a:t>
            </a:r>
          </a:p>
          <a:p>
            <a:pPr lvl="2"/>
            <a:r>
              <a:rPr lang="ko-KR" altLang="en-US" dirty="0" err="1"/>
              <a:t>나이브</a:t>
            </a:r>
            <a:r>
              <a:rPr lang="ko-KR" altLang="en-US" dirty="0"/>
              <a:t> </a:t>
            </a:r>
            <a:r>
              <a:rPr lang="ko-KR" altLang="en-US" dirty="0" err="1"/>
              <a:t>베이즈</a:t>
            </a:r>
            <a:r>
              <a:rPr lang="ko-KR" altLang="en-US" dirty="0"/>
              <a:t> 분류 분석</a:t>
            </a:r>
            <a:r>
              <a:rPr lang="en-US" altLang="ko-KR" dirty="0"/>
              <a:t>(NB)</a:t>
            </a:r>
          </a:p>
          <a:p>
            <a:pPr lvl="2"/>
            <a:r>
              <a:rPr lang="en-US" altLang="ko-KR" strike="sngStrike" dirty="0"/>
              <a:t>SVM </a:t>
            </a:r>
            <a:r>
              <a:rPr lang="ko-KR" altLang="en-US" strike="sngStrike" dirty="0"/>
              <a:t>분석 </a:t>
            </a:r>
            <a:r>
              <a:rPr lang="en-US" altLang="ko-KR" strike="sngStrike" dirty="0"/>
              <a:t>(learning time </a:t>
            </a:r>
            <a:r>
              <a:rPr lang="ko-KR" altLang="en-US" strike="sngStrike" dirty="0"/>
              <a:t>너무 오래 걸림</a:t>
            </a:r>
            <a:r>
              <a:rPr lang="en-US" altLang="ko-KR" strike="sngStrike" dirty="0"/>
              <a:t>)</a:t>
            </a:r>
          </a:p>
          <a:p>
            <a:pPr marL="395288" lvl="2" indent="0">
              <a:buNone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695D249-B848-4352-9F92-932EE6F40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97539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5"/>
          <p:cNvSpPr txBox="1"/>
          <p:nvPr/>
        </p:nvSpPr>
        <p:spPr>
          <a:xfrm>
            <a:off x="828317" y="353865"/>
            <a:ext cx="2990411" cy="699842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lang="en-US" sz="4487" b="1" spc="45" dirty="0" err="1">
                <a:latin typeface="Times New Roman"/>
                <a:cs typeface="Times New Roman"/>
              </a:rPr>
              <a:t>Cardivu</a:t>
            </a:r>
            <a:r>
              <a:rPr lang="en-US" sz="4487" b="1" spc="45" dirty="0">
                <a:latin typeface="Times New Roman"/>
                <a:cs typeface="Times New Roman"/>
              </a:rPr>
              <a:t>-A</a:t>
            </a:r>
            <a:endParaRPr sz="4487" dirty="0">
              <a:latin typeface="Times New Roman"/>
              <a:cs typeface="Times New Roman"/>
            </a:endParaRPr>
          </a:p>
        </p:txBody>
      </p:sp>
      <p:sp>
        <p:nvSpPr>
          <p:cNvPr id="25" name="object 9"/>
          <p:cNvSpPr/>
          <p:nvPr/>
        </p:nvSpPr>
        <p:spPr>
          <a:xfrm flipV="1">
            <a:off x="487138" y="887574"/>
            <a:ext cx="3247635" cy="146597"/>
          </a:xfrm>
          <a:custGeom>
            <a:avLst/>
            <a:gdLst/>
            <a:ahLst/>
            <a:cxnLst/>
            <a:rect l="l" t="t" r="r" b="b"/>
            <a:pathLst>
              <a:path w="2356484">
                <a:moveTo>
                  <a:pt x="0" y="0"/>
                </a:moveTo>
                <a:lnTo>
                  <a:pt x="2355949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7" name="object 6"/>
          <p:cNvSpPr txBox="1"/>
          <p:nvPr/>
        </p:nvSpPr>
        <p:spPr>
          <a:xfrm>
            <a:off x="828317" y="1395859"/>
            <a:ext cx="4592181" cy="394221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algn="just">
              <a:lnSpc>
                <a:spcPct val="127899"/>
              </a:lnSpc>
              <a:spcBef>
                <a:spcPts val="55"/>
              </a:spcBef>
            </a:pPr>
            <a:r>
              <a:rPr lang="ko-KR" altLang="en-US" sz="2183" b="1" spc="45" dirty="0">
                <a:latin typeface="Times New Roman"/>
                <a:cs typeface="Times New Roman"/>
              </a:rPr>
              <a:t>데이터 구성 </a:t>
            </a:r>
            <a:r>
              <a:rPr lang="en-US" altLang="ko-KR" sz="2183" b="1" spc="45" dirty="0">
                <a:latin typeface="Times New Roman"/>
                <a:cs typeface="Times New Roman"/>
              </a:rPr>
              <a:t>– </a:t>
            </a:r>
            <a:r>
              <a:rPr lang="ko-KR" altLang="en-US" sz="2183" b="1" spc="45" dirty="0" err="1">
                <a:latin typeface="Times New Roman"/>
                <a:cs typeface="Times New Roman"/>
              </a:rPr>
              <a:t>전처리</a:t>
            </a:r>
            <a:endParaRPr lang="en-US" altLang="ko-KR" sz="2183" b="1" spc="45" dirty="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BE2A1CD-C642-4F77-ABB8-469DE5FF7CA8}"/>
                  </a:ext>
                </a:extLst>
              </p:cNvPr>
              <p:cNvSpPr txBox="1"/>
              <p:nvPr/>
            </p:nvSpPr>
            <p:spPr>
              <a:xfrm>
                <a:off x="956626" y="1925358"/>
                <a:ext cx="4314130" cy="12184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98" dirty="0"/>
                  <a:t>영상 전체 프레임에서 </a:t>
                </a:r>
                <a:r>
                  <a:rPr lang="en-US" altLang="ko-KR" sz="1698" dirty="0"/>
                  <a:t>feature </a:t>
                </a:r>
                <a:r>
                  <a:rPr lang="ko-KR" altLang="en-US" sz="1698" dirty="0"/>
                  <a:t>프레임 추출</a:t>
                </a:r>
                <a:endParaRPr lang="en-US" altLang="ko-KR" sz="1698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sz="1698" dirty="0"/>
                  <a:t>1. </a:t>
                </a:r>
                <a:r>
                  <a:rPr lang="ko-KR" altLang="en-US" sz="1698" dirty="0"/>
                  <a:t>최대 수축 시간</a:t>
                </a:r>
                <a:r>
                  <a:rPr lang="en-US" altLang="ko-KR" sz="1698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9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98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698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R" sz="1698" dirty="0"/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sz="1698" dirty="0"/>
                  <a:t>2. 85%</a:t>
                </a:r>
                <a:r>
                  <a:rPr lang="ko-KR" altLang="en-US" sz="1698" dirty="0"/>
                  <a:t> 회복시간</a:t>
                </a:r>
                <a:r>
                  <a:rPr lang="en-US" altLang="ko-KR" sz="1698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9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98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698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ko-KR" sz="1698" dirty="0"/>
                  <a:t>)</a:t>
                </a:r>
                <a:endParaRPr lang="ko-KR" altLang="en-US" sz="1698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BE2A1CD-C642-4F77-ABB8-469DE5FF7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626" y="1925358"/>
                <a:ext cx="4314130" cy="1218475"/>
              </a:xfrm>
              <a:prstGeom prst="rect">
                <a:avLst/>
              </a:prstGeom>
              <a:blipFill>
                <a:blip r:embed="rId2"/>
                <a:stretch>
                  <a:fillRect l="-880" b="-618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그룹 11">
            <a:extLst>
              <a:ext uri="{FF2B5EF4-FFF2-40B4-BE49-F238E27FC236}">
                <a16:creationId xmlns:a16="http://schemas.microsoft.com/office/drawing/2014/main" id="{F0DD5759-4D5B-4136-8D39-CEDE98A97E27}"/>
              </a:ext>
            </a:extLst>
          </p:cNvPr>
          <p:cNvGrpSpPr/>
          <p:nvPr/>
        </p:nvGrpSpPr>
        <p:grpSpPr>
          <a:xfrm>
            <a:off x="1205440" y="3254337"/>
            <a:ext cx="6189567" cy="2554444"/>
            <a:chOff x="2311190" y="3298948"/>
            <a:chExt cx="6372708" cy="4214484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836BFEE7-7A42-4B2C-955A-29E0D2086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11190" y="3298948"/>
              <a:ext cx="6372708" cy="421448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A6A868-1771-4935-8A9C-CF56C034E5D0}"/>
                </a:ext>
              </a:extLst>
            </p:cNvPr>
            <p:cNvSpPr txBox="1"/>
            <p:nvPr/>
          </p:nvSpPr>
          <p:spPr>
            <a:xfrm>
              <a:off x="3860112" y="6563023"/>
              <a:ext cx="606040" cy="429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92" dirty="0"/>
                <a:t>closed</a:t>
              </a:r>
              <a:endParaRPr lang="ko-KR" altLang="en-US" sz="1092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72B0BF8-394B-40BF-9EF8-2BB7EDC500C9}"/>
                </a:ext>
              </a:extLst>
            </p:cNvPr>
            <p:cNvSpPr txBox="1"/>
            <p:nvPr/>
          </p:nvSpPr>
          <p:spPr>
            <a:xfrm>
              <a:off x="4050008" y="3485313"/>
              <a:ext cx="523518" cy="429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92" dirty="0"/>
                <a:t>open</a:t>
              </a:r>
              <a:endParaRPr lang="ko-KR" altLang="en-US" sz="1092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36B33C6-156C-45C7-8539-8DA4E2386084}"/>
                </a:ext>
              </a:extLst>
            </p:cNvPr>
            <p:cNvSpPr txBox="1"/>
            <p:nvPr/>
          </p:nvSpPr>
          <p:spPr>
            <a:xfrm>
              <a:off x="4212666" y="5031805"/>
              <a:ext cx="863269" cy="706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92" dirty="0"/>
                <a:t>constriction</a:t>
              </a:r>
              <a:endParaRPr lang="ko-KR" altLang="en-US" sz="1092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9B3FA2-20EB-4B40-8E53-44FA546913FD}"/>
                </a:ext>
              </a:extLst>
            </p:cNvPr>
            <p:cNvSpPr txBox="1"/>
            <p:nvPr/>
          </p:nvSpPr>
          <p:spPr>
            <a:xfrm>
              <a:off x="4426128" y="3474380"/>
              <a:ext cx="680309" cy="429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92" dirty="0"/>
                <a:t>retrieve</a:t>
              </a:r>
              <a:endParaRPr lang="ko-KR" altLang="en-US" sz="1092" dirty="0"/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9B2283C-8E60-434A-A141-D1A879C1B8FA}"/>
              </a:ext>
            </a:extLst>
          </p:cNvPr>
          <p:cNvCxnSpPr>
            <a:cxnSpLocks/>
          </p:cNvCxnSpPr>
          <p:nvPr/>
        </p:nvCxnSpPr>
        <p:spPr>
          <a:xfrm>
            <a:off x="3211731" y="3529984"/>
            <a:ext cx="0" cy="6514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C2BC4FE-A5D8-4438-8ED4-B3C0F4D73284}"/>
              </a:ext>
            </a:extLst>
          </p:cNvPr>
          <p:cNvCxnSpPr>
            <a:cxnSpLocks/>
          </p:cNvCxnSpPr>
          <p:nvPr/>
        </p:nvCxnSpPr>
        <p:spPr>
          <a:xfrm>
            <a:off x="3365865" y="3538164"/>
            <a:ext cx="0" cy="6514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85F241C-27E5-44B3-9E31-52FFFDFDABF5}"/>
              </a:ext>
            </a:extLst>
          </p:cNvPr>
          <p:cNvCxnSpPr>
            <a:cxnSpLocks/>
          </p:cNvCxnSpPr>
          <p:nvPr/>
        </p:nvCxnSpPr>
        <p:spPr>
          <a:xfrm>
            <a:off x="3613065" y="3538164"/>
            <a:ext cx="0" cy="6514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78D812-C943-41D1-B5F0-B234376D25DE}"/>
                  </a:ext>
                </a:extLst>
              </p:cNvPr>
              <p:cNvSpPr txBox="1"/>
              <p:nvPr/>
            </p:nvSpPr>
            <p:spPr>
              <a:xfrm>
                <a:off x="3174445" y="4105819"/>
                <a:ext cx="347083" cy="2603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92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92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1092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ko-KR" altLang="en-US" sz="1092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78D812-C943-41D1-B5F0-B234376D2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445" y="4105819"/>
                <a:ext cx="347083" cy="2603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321C0C0-ECC4-440B-BD72-D06444A59E37}"/>
                  </a:ext>
                </a:extLst>
              </p:cNvPr>
              <p:cNvSpPr txBox="1"/>
              <p:nvPr/>
            </p:nvSpPr>
            <p:spPr>
              <a:xfrm>
                <a:off x="3368024" y="4100184"/>
                <a:ext cx="350289" cy="2603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92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92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1092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ko-KR" altLang="en-US" sz="1092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321C0C0-ECC4-440B-BD72-D06444A59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024" y="4100184"/>
                <a:ext cx="350289" cy="2603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F89EDB1-2FE3-4E76-9B13-7D2881AC61A1}"/>
              </a:ext>
            </a:extLst>
          </p:cNvPr>
          <p:cNvSpPr txBox="1"/>
          <p:nvPr/>
        </p:nvSpPr>
        <p:spPr>
          <a:xfrm>
            <a:off x="953049" y="5959459"/>
            <a:ext cx="5415265" cy="6149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98" dirty="0"/>
              <a:t>N x 2</a:t>
            </a:r>
            <a:r>
              <a:rPr lang="ko-KR" altLang="en-US" sz="1698" dirty="0"/>
              <a:t>의 데이터 </a:t>
            </a:r>
            <a:r>
              <a:rPr lang="en-US" altLang="ko-KR" sz="1698" dirty="0"/>
              <a:t>(N = </a:t>
            </a:r>
            <a:r>
              <a:rPr lang="ko-KR" altLang="en-US" sz="1698" dirty="0"/>
              <a:t>샘플의 수</a:t>
            </a:r>
            <a:r>
              <a:rPr lang="en-US" altLang="ko-KR" sz="1698" dirty="0"/>
              <a:t>, </a:t>
            </a:r>
            <a:r>
              <a:rPr lang="ko-KR" altLang="en-US" sz="1698" dirty="0"/>
              <a:t>특징 수는 추가</a:t>
            </a:r>
            <a:r>
              <a:rPr lang="en-US" altLang="ko-KR" sz="1698" dirty="0"/>
              <a:t>/</a:t>
            </a:r>
            <a:r>
              <a:rPr lang="ko-KR" altLang="en-US" sz="1698" dirty="0"/>
              <a:t>제거</a:t>
            </a:r>
            <a:r>
              <a:rPr lang="en-US" altLang="ko-KR" sz="1698" dirty="0"/>
              <a:t>)</a:t>
            </a:r>
          </a:p>
          <a:p>
            <a:endParaRPr lang="en-US" altLang="ko-KR" sz="1698" dirty="0"/>
          </a:p>
        </p:txBody>
      </p:sp>
    </p:spTree>
    <p:extLst>
      <p:ext uri="{BB962C8B-B14F-4D97-AF65-F5344CB8AC3E}">
        <p14:creationId xmlns:p14="http://schemas.microsoft.com/office/powerpoint/2010/main" val="2273701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5"/>
          <p:cNvSpPr txBox="1"/>
          <p:nvPr/>
        </p:nvSpPr>
        <p:spPr>
          <a:xfrm>
            <a:off x="828317" y="353865"/>
            <a:ext cx="2990411" cy="699842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lang="en-US" sz="4487" b="1" spc="45" dirty="0" err="1">
                <a:latin typeface="Times New Roman"/>
                <a:cs typeface="Times New Roman"/>
              </a:rPr>
              <a:t>Cardivu</a:t>
            </a:r>
            <a:r>
              <a:rPr lang="en-US" sz="4487" b="1" spc="45" dirty="0">
                <a:latin typeface="Times New Roman"/>
                <a:cs typeface="Times New Roman"/>
              </a:rPr>
              <a:t>-A</a:t>
            </a:r>
            <a:endParaRPr sz="4487" dirty="0">
              <a:latin typeface="Times New Roman"/>
              <a:cs typeface="Times New Roman"/>
            </a:endParaRPr>
          </a:p>
        </p:txBody>
      </p:sp>
      <p:sp>
        <p:nvSpPr>
          <p:cNvPr id="25" name="object 9"/>
          <p:cNvSpPr/>
          <p:nvPr/>
        </p:nvSpPr>
        <p:spPr>
          <a:xfrm flipV="1">
            <a:off x="487138" y="887574"/>
            <a:ext cx="3247635" cy="146597"/>
          </a:xfrm>
          <a:custGeom>
            <a:avLst/>
            <a:gdLst/>
            <a:ahLst/>
            <a:cxnLst/>
            <a:rect l="l" t="t" r="r" b="b"/>
            <a:pathLst>
              <a:path w="2356484">
                <a:moveTo>
                  <a:pt x="0" y="0"/>
                </a:moveTo>
                <a:lnTo>
                  <a:pt x="2355949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7" name="object 6"/>
          <p:cNvSpPr txBox="1"/>
          <p:nvPr/>
        </p:nvSpPr>
        <p:spPr>
          <a:xfrm>
            <a:off x="828317" y="1395859"/>
            <a:ext cx="4592181" cy="394221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algn="just">
              <a:lnSpc>
                <a:spcPct val="127899"/>
              </a:lnSpc>
              <a:spcBef>
                <a:spcPts val="55"/>
              </a:spcBef>
            </a:pPr>
            <a:r>
              <a:rPr lang="ko-KR" altLang="en-US" sz="2183" b="1" spc="45" dirty="0">
                <a:latin typeface="Times New Roman"/>
                <a:cs typeface="Times New Roman"/>
              </a:rPr>
              <a:t>추후 일정</a:t>
            </a:r>
            <a:endParaRPr lang="en-US" altLang="ko-KR" sz="2183" b="1" spc="45" dirty="0"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E2A1CD-C642-4F77-ABB8-469DE5FF7CA8}"/>
              </a:ext>
            </a:extLst>
          </p:cNvPr>
          <p:cNvSpPr txBox="1"/>
          <p:nvPr/>
        </p:nvSpPr>
        <p:spPr>
          <a:xfrm>
            <a:off x="921612" y="1900700"/>
            <a:ext cx="9737455" cy="1286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40" dirty="0"/>
              <a:t>*</a:t>
            </a:r>
            <a:r>
              <a:rPr lang="ko-KR" altLang="en-US" sz="1940" dirty="0"/>
              <a:t>데이터</a:t>
            </a:r>
            <a:r>
              <a:rPr lang="en-US" altLang="ko-KR" sz="1940" dirty="0"/>
              <a:t>(</a:t>
            </a:r>
            <a:r>
              <a:rPr lang="ko-KR" altLang="en-US" sz="1940" dirty="0"/>
              <a:t>특징</a:t>
            </a:r>
            <a:r>
              <a:rPr lang="en-US" altLang="ko-KR" sz="1940" dirty="0"/>
              <a:t>) </a:t>
            </a:r>
            <a:r>
              <a:rPr lang="ko-KR" altLang="en-US" sz="1940" dirty="0"/>
              <a:t>정립 후</a:t>
            </a:r>
            <a:r>
              <a:rPr lang="en-US" altLang="ko-KR" sz="1940" dirty="0"/>
              <a:t>, </a:t>
            </a:r>
            <a:r>
              <a:rPr lang="ko-KR" altLang="en-US" sz="1940" dirty="0"/>
              <a:t>모델링 및 학습</a:t>
            </a:r>
            <a:endParaRPr lang="en-US" altLang="ko-KR" sz="1940" dirty="0"/>
          </a:p>
          <a:p>
            <a:endParaRPr lang="en-US" altLang="ko-KR" sz="1940" dirty="0"/>
          </a:p>
          <a:p>
            <a:r>
              <a:rPr lang="en-US" altLang="ko-KR" sz="1940" dirty="0"/>
              <a:t>*</a:t>
            </a:r>
            <a:r>
              <a:rPr lang="ko-KR" altLang="en-US" sz="1940" dirty="0"/>
              <a:t>실시간 영상</a:t>
            </a:r>
            <a:r>
              <a:rPr lang="en-US" altLang="ko-KR" sz="1940" dirty="0"/>
              <a:t>(IR) </a:t>
            </a:r>
            <a:r>
              <a:rPr lang="ko-KR" altLang="en-US" sz="1940" dirty="0"/>
              <a:t>기반으로 분류 성능 확인 </a:t>
            </a:r>
            <a:endParaRPr lang="en-US" altLang="ko-KR" sz="1940" dirty="0"/>
          </a:p>
          <a:p>
            <a:r>
              <a:rPr lang="en-US" altLang="ko-KR" sz="1940" dirty="0"/>
              <a:t>   – </a:t>
            </a:r>
            <a:r>
              <a:rPr lang="ko-KR" altLang="en-US" sz="1940" dirty="0"/>
              <a:t>시나리오 구성</a:t>
            </a:r>
            <a:r>
              <a:rPr lang="en-US" altLang="ko-KR" sz="1940" dirty="0"/>
              <a:t>, </a:t>
            </a:r>
            <a:r>
              <a:rPr lang="ko-KR" altLang="en-US" sz="1940" dirty="0"/>
              <a:t>모듈화</a:t>
            </a:r>
            <a:endParaRPr lang="en-US" altLang="ko-KR" sz="1940" dirty="0"/>
          </a:p>
        </p:txBody>
      </p:sp>
      <p:pic>
        <p:nvPicPr>
          <p:cNvPr id="1026" name="Picture 2" descr="Recommendation System Series Part 5: The 5 Variants of Multi-Layer  Perceptron for Collaborative Filtering | by James Le | Towards Data Science">
            <a:extLst>
              <a:ext uri="{FF2B5EF4-FFF2-40B4-BE49-F238E27FC236}">
                <a16:creationId xmlns:a16="http://schemas.microsoft.com/office/drawing/2014/main" id="{39922B08-AEF3-47CF-A807-CC7ACE0AC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05" y="3586067"/>
            <a:ext cx="3442656" cy="226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699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66C20060-D7A0-4E2F-9CA4-55E1B3252904}"/>
              </a:ext>
            </a:extLst>
          </p:cNvPr>
          <p:cNvGrpSpPr/>
          <p:nvPr/>
        </p:nvGrpSpPr>
        <p:grpSpPr>
          <a:xfrm>
            <a:off x="493485" y="845304"/>
            <a:ext cx="9283880" cy="4068177"/>
            <a:chOff x="493485" y="758281"/>
            <a:chExt cx="9283880" cy="4068177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3CDF5B2-7AB6-4C65-85AF-16DCC3A7A59C}"/>
                </a:ext>
              </a:extLst>
            </p:cNvPr>
            <p:cNvGrpSpPr/>
            <p:nvPr/>
          </p:nvGrpSpPr>
          <p:grpSpPr>
            <a:xfrm>
              <a:off x="493485" y="758281"/>
              <a:ext cx="9283880" cy="1800493"/>
              <a:chOff x="493485" y="1223308"/>
              <a:chExt cx="9283880" cy="1800493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4C1FE0-6BEB-44C5-B4B9-1755F444F838}"/>
                  </a:ext>
                </a:extLst>
              </p:cNvPr>
              <p:cNvSpPr txBox="1"/>
              <p:nvPr/>
            </p:nvSpPr>
            <p:spPr>
              <a:xfrm>
                <a:off x="493485" y="1223308"/>
                <a:ext cx="593063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4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anose="020B0600000101010101" pitchFamily="50" charset="-127"/>
                  <a:ea typeface="한수원 한돋움 Bold" panose="020B0600000101010101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0D7458C-4BCA-4F5F-BC06-13B3345CEF90}"/>
                  </a:ext>
                </a:extLst>
              </p:cNvPr>
              <p:cNvSpPr/>
              <p:nvPr/>
            </p:nvSpPr>
            <p:spPr>
              <a:xfrm>
                <a:off x="493485" y="2238971"/>
                <a:ext cx="9283880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9</a:t>
                </a:r>
                <a:r>
                  <a:rPr lang="ko-KR" altLang="en-US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월 </a:t>
                </a:r>
                <a:r>
                  <a:rPr lang="en-US" altLang="ko-KR" sz="45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2</a:t>
                </a:r>
                <a:r>
                  <a:rPr lang="ko-KR" altLang="en-US" sz="45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주차 </a:t>
                </a:r>
                <a:r>
                  <a:rPr lang="ko-KR" altLang="en-US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업무보고</a:t>
                </a:r>
              </a:p>
            </p:txBody>
          </p:sp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A7311F7-BDB2-4871-A52E-85827F6BBA0C}"/>
                </a:ext>
              </a:extLst>
            </p:cNvPr>
            <p:cNvCxnSpPr/>
            <p:nvPr/>
          </p:nvCxnSpPr>
          <p:spPr>
            <a:xfrm>
              <a:off x="621394" y="4139857"/>
              <a:ext cx="812800" cy="0"/>
            </a:xfrm>
            <a:prstGeom prst="line">
              <a:avLst/>
            </a:prstGeom>
            <a:ln w="57150">
              <a:solidFill>
                <a:srgbClr val="5E97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5875DF8-A73F-486A-BD42-9D5A00F6ED6C}"/>
                </a:ext>
              </a:extLst>
            </p:cNvPr>
            <p:cNvSpPr/>
            <p:nvPr/>
          </p:nvSpPr>
          <p:spPr>
            <a:xfrm>
              <a:off x="533976" y="448790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OTF" panose="020B0600000101010101" pitchFamily="34" charset="-127"/>
                  <a:ea typeface="한수원 한울림OTF" panose="020B0600000101010101" pitchFamily="34" charset="-127"/>
                </a:rPr>
                <a:t>류경준</a:t>
              </a:r>
            </a:p>
          </p:txBody>
        </p:sp>
      </p:grpSp>
      <p:sp>
        <p:nvSpPr>
          <p:cNvPr id="2" name="직각 삼각형 1"/>
          <p:cNvSpPr/>
          <p:nvPr/>
        </p:nvSpPr>
        <p:spPr>
          <a:xfrm flipH="1">
            <a:off x="8113221" y="2876630"/>
            <a:ext cx="4078777" cy="3981370"/>
          </a:xfrm>
          <a:prstGeom prst="rtTriangle">
            <a:avLst/>
          </a:prstGeom>
          <a:solidFill>
            <a:srgbClr val="5E97E1"/>
          </a:solidFill>
          <a:ln>
            <a:solidFill>
              <a:srgbClr val="5E9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8881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201364" y="467945"/>
            <a:ext cx="23358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INDEX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C219FE-313B-451F-ABA0-40F1C9E22EA4}"/>
              </a:ext>
            </a:extLst>
          </p:cNvPr>
          <p:cNvSpPr txBox="1"/>
          <p:nvPr/>
        </p:nvSpPr>
        <p:spPr>
          <a:xfrm>
            <a:off x="591744" y="2016230"/>
            <a:ext cx="10593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Cardivu</a:t>
            </a: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-A</a:t>
            </a:r>
          </a:p>
        </p:txBody>
      </p:sp>
    </p:spTree>
    <p:extLst>
      <p:ext uri="{BB962C8B-B14F-4D97-AF65-F5344CB8AC3E}">
        <p14:creationId xmlns:p14="http://schemas.microsoft.com/office/powerpoint/2010/main" val="3783963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32391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CardiVu</a:t>
            </a:r>
            <a:r>
              <a:rPr lang="en-US" altLang="ko-KR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-A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슬라이드 번호 개체 틀 1">
            <a:extLst>
              <a:ext uri="{FF2B5EF4-FFF2-40B4-BE49-F238E27FC236}">
                <a16:creationId xmlns:a16="http://schemas.microsoft.com/office/drawing/2014/main" id="{10C9E5E6-E7CB-4CA1-BA32-D186E34D0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7471" y="6239813"/>
            <a:ext cx="2743200" cy="365125"/>
          </a:xfrm>
        </p:spPr>
        <p:txBody>
          <a:bodyPr/>
          <a:lstStyle/>
          <a:p>
            <a:fld id="{EE250DE6-3C68-4F76-8C4E-25446DCA7F98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1F5DB-EDCF-40C2-B7E2-7CAC6696DFE9}"/>
              </a:ext>
            </a:extLst>
          </p:cNvPr>
          <p:cNvSpPr txBox="1"/>
          <p:nvPr/>
        </p:nvSpPr>
        <p:spPr>
          <a:xfrm>
            <a:off x="657193" y="1968918"/>
            <a:ext cx="105376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[Task]</a:t>
            </a:r>
            <a:b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</a:b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음주 실험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–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약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1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분간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3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초 눈 감았다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5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초 이상 뜨는 것을 반복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.(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음주 전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후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눈 깜박임에 의한 음주 여부에 따른 동공 빛 반응을 데이터에서 확인하기 위한 실험</a:t>
            </a: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[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동공으로부터 추출 가능한 특징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]</a:t>
            </a:r>
            <a:b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</a:b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1.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동공 지름</a:t>
            </a:r>
            <a:b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</a:b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2.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동공 수축 반응 시간</a:t>
            </a:r>
            <a:b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</a:b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3.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확대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85%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까지 회복하는데 소요되는 시간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눈 깜박임 직전 동공 크기 대비 최대 축소 이후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85%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지점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=&gt;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개인차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동공 크기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다른 환경에서 조도 차이 등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.)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을 극복하기 위해서 평균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분산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표준편차는 </a:t>
            </a:r>
            <a:b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</a:br>
            <a:r>
              <a:rPr lang="ko-KR" altLang="en-US" dirty="0" err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차이값을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사용한다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123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32391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CardiVu</a:t>
            </a:r>
            <a:r>
              <a:rPr lang="en-US" altLang="ko-KR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-A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슬라이드 번호 개체 틀 1">
            <a:extLst>
              <a:ext uri="{FF2B5EF4-FFF2-40B4-BE49-F238E27FC236}">
                <a16:creationId xmlns:a16="http://schemas.microsoft.com/office/drawing/2014/main" id="{10C9E5E6-E7CB-4CA1-BA32-D186E34D0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7471" y="6239813"/>
            <a:ext cx="2743200" cy="365125"/>
          </a:xfrm>
        </p:spPr>
        <p:txBody>
          <a:bodyPr/>
          <a:lstStyle/>
          <a:p>
            <a:fld id="{EE250DE6-3C68-4F76-8C4E-25446DCA7F98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4EAF3B-4FD5-4BF5-9880-50E46AA7334C}"/>
              </a:ext>
            </a:extLst>
          </p:cNvPr>
          <p:cNvSpPr/>
          <p:nvPr/>
        </p:nvSpPr>
        <p:spPr>
          <a:xfrm>
            <a:off x="884534" y="2281994"/>
            <a:ext cx="1440873" cy="10437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Face Video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B18752-0C71-4872-80C9-597B2974122A}"/>
              </a:ext>
            </a:extLst>
          </p:cNvPr>
          <p:cNvSpPr/>
          <p:nvPr/>
        </p:nvSpPr>
        <p:spPr>
          <a:xfrm>
            <a:off x="3631445" y="2281993"/>
            <a:ext cx="1440873" cy="10437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Eye Video</a:t>
            </a: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(Left, Right)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25D769-2F39-42B2-B444-A711D6980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10" y="3538138"/>
            <a:ext cx="2043719" cy="12860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6995F10-7F8A-4B97-BE7B-A40F2002F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8325" y="3538138"/>
            <a:ext cx="2123240" cy="1286048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D5C0088E-DF17-4CEC-B686-4A9F9EBF809A}"/>
              </a:ext>
            </a:extLst>
          </p:cNvPr>
          <p:cNvGrpSpPr/>
          <p:nvPr/>
        </p:nvGrpSpPr>
        <p:grpSpPr>
          <a:xfrm>
            <a:off x="6433399" y="3538138"/>
            <a:ext cx="2123240" cy="1286050"/>
            <a:chOff x="5034380" y="4276434"/>
            <a:chExt cx="2123240" cy="128605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A9765EA-7065-47CB-B95C-F1C7F1AE0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34380" y="4276436"/>
              <a:ext cx="2123240" cy="1286048"/>
            </a:xfrm>
            <a:prstGeom prst="rect">
              <a:avLst/>
            </a:prstGeom>
          </p:spPr>
        </p:pic>
        <p:sp>
          <p:nvSpPr>
            <p:cNvPr id="16" name="원형: 비어 있음 15">
              <a:extLst>
                <a:ext uri="{FF2B5EF4-FFF2-40B4-BE49-F238E27FC236}">
                  <a16:creationId xmlns:a16="http://schemas.microsoft.com/office/drawing/2014/main" id="{66CCE32F-31B2-4EA7-A6D7-44276CC4A7CC}"/>
                </a:ext>
              </a:extLst>
            </p:cNvPr>
            <p:cNvSpPr/>
            <p:nvPr/>
          </p:nvSpPr>
          <p:spPr>
            <a:xfrm>
              <a:off x="5509781" y="4276435"/>
              <a:ext cx="1172438" cy="1172437"/>
            </a:xfrm>
            <a:prstGeom prst="donu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9E05B98-EC9B-460A-99AD-F361DA63D79A}"/>
                </a:ext>
              </a:extLst>
            </p:cNvPr>
            <p:cNvSpPr/>
            <p:nvPr/>
          </p:nvSpPr>
          <p:spPr>
            <a:xfrm>
              <a:off x="5461145" y="4276434"/>
              <a:ext cx="1269710" cy="2309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1A527CD-8F7A-4DC8-9A26-C334C013004F}"/>
                </a:ext>
              </a:extLst>
            </p:cNvPr>
            <p:cNvSpPr/>
            <p:nvPr/>
          </p:nvSpPr>
          <p:spPr>
            <a:xfrm>
              <a:off x="5366327" y="4391889"/>
              <a:ext cx="424873" cy="105698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B9F49F8-0DFC-4B9D-A2C7-FD6329847798}"/>
                </a:ext>
              </a:extLst>
            </p:cNvPr>
            <p:cNvSpPr/>
            <p:nvPr/>
          </p:nvSpPr>
          <p:spPr>
            <a:xfrm>
              <a:off x="5461145" y="5190836"/>
              <a:ext cx="1269710" cy="25803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E1DB39D-B816-4407-A748-25E6584D057B}"/>
                </a:ext>
              </a:extLst>
            </p:cNvPr>
            <p:cNvSpPr/>
            <p:nvPr/>
          </p:nvSpPr>
          <p:spPr>
            <a:xfrm>
              <a:off x="6465455" y="4391889"/>
              <a:ext cx="408854" cy="105698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400A7EE-93C5-4D94-B680-033CF98F62F1}"/>
              </a:ext>
            </a:extLst>
          </p:cNvPr>
          <p:cNvSpPr/>
          <p:nvPr/>
        </p:nvSpPr>
        <p:spPr>
          <a:xfrm>
            <a:off x="6774582" y="2281995"/>
            <a:ext cx="1440873" cy="10437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Masking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15A9F3E-44ED-4D4F-8089-E972CDE290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582"/>
          <a:stretch/>
        </p:blipFill>
        <p:spPr>
          <a:xfrm>
            <a:off x="9458474" y="3365209"/>
            <a:ext cx="1423586" cy="14589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C6AE0B-5A54-4C64-BF44-B09650FF9C7F}"/>
              </a:ext>
            </a:extLst>
          </p:cNvPr>
          <p:cNvSpPr/>
          <p:nvPr/>
        </p:nvSpPr>
        <p:spPr>
          <a:xfrm>
            <a:off x="9200961" y="2478011"/>
            <a:ext cx="1864642" cy="634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</a:rPr>
              <a:t>Pupil diameter</a:t>
            </a:r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8D85A09C-F6E6-487D-95F2-EBBE35EEC923}"/>
              </a:ext>
            </a:extLst>
          </p:cNvPr>
          <p:cNvSpPr/>
          <p:nvPr/>
        </p:nvSpPr>
        <p:spPr>
          <a:xfrm>
            <a:off x="2816545" y="2656065"/>
            <a:ext cx="517236" cy="29556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A587BFFE-93FC-4B82-B54E-6FCC4A9884DB}"/>
              </a:ext>
            </a:extLst>
          </p:cNvPr>
          <p:cNvSpPr/>
          <p:nvPr/>
        </p:nvSpPr>
        <p:spPr>
          <a:xfrm>
            <a:off x="5764593" y="2656065"/>
            <a:ext cx="517236" cy="29556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AF1C3B50-F224-4F2B-BA2E-D747D542F80B}"/>
              </a:ext>
            </a:extLst>
          </p:cNvPr>
          <p:cNvSpPr/>
          <p:nvPr/>
        </p:nvSpPr>
        <p:spPr>
          <a:xfrm>
            <a:off x="8556639" y="2656065"/>
            <a:ext cx="517236" cy="29556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902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127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32391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CardiVu</a:t>
            </a:r>
            <a:r>
              <a:rPr lang="en-US" altLang="ko-KR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-A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슬라이드 번호 개체 틀 1">
            <a:extLst>
              <a:ext uri="{FF2B5EF4-FFF2-40B4-BE49-F238E27FC236}">
                <a16:creationId xmlns:a16="http://schemas.microsoft.com/office/drawing/2014/main" id="{10C9E5E6-E7CB-4CA1-BA32-D186E34D0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7471" y="6239813"/>
            <a:ext cx="2743200" cy="365125"/>
          </a:xfrm>
        </p:spPr>
        <p:txBody>
          <a:bodyPr/>
          <a:lstStyle/>
          <a:p>
            <a:fld id="{EE250DE6-3C68-4F76-8C4E-25446DCA7F98}" type="slidenum">
              <a:rPr lang="ko-KR" altLang="en-US" smtClean="0"/>
              <a:t>36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950CA1-33A8-4087-8928-7DC725CCB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128" y="1551882"/>
            <a:ext cx="5375563" cy="50672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68DB27-F695-4B27-9A97-B996947C2B24}"/>
              </a:ext>
            </a:extLst>
          </p:cNvPr>
          <p:cNvSpPr txBox="1"/>
          <p:nvPr/>
        </p:nvSpPr>
        <p:spPr>
          <a:xfrm>
            <a:off x="211959" y="1662706"/>
            <a:ext cx="233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[</a:t>
            </a:r>
            <a:r>
              <a:rPr lang="ko-KR" altLang="en-US" b="1" dirty="0"/>
              <a:t>알코올 데이터 분석</a:t>
            </a:r>
            <a:r>
              <a:rPr lang="en-US" altLang="ko-KR" b="1" dirty="0"/>
              <a:t>]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CEE691-F4FA-42FD-9B9F-72E2D0F34AB4}"/>
              </a:ext>
            </a:extLst>
          </p:cNvPr>
          <p:cNvSpPr txBox="1"/>
          <p:nvPr/>
        </p:nvSpPr>
        <p:spPr>
          <a:xfrm>
            <a:off x="8285018" y="1754909"/>
            <a:ext cx="349134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평균</a:t>
            </a:r>
            <a:r>
              <a:rPr lang="en-US" altLang="ko-KR" sz="1600" dirty="0"/>
              <a:t>, </a:t>
            </a:r>
            <a:r>
              <a:rPr lang="ko-KR" altLang="en-US" sz="1600" dirty="0"/>
              <a:t>분산</a:t>
            </a:r>
            <a:r>
              <a:rPr lang="en-US" altLang="ko-KR" sz="1600" dirty="0"/>
              <a:t>, </a:t>
            </a:r>
            <a:r>
              <a:rPr lang="ko-KR" altLang="en-US" sz="1600" dirty="0"/>
              <a:t>표준편차에서는 알코올 여부에 따라서 차이를 내는 특징은 보이지 않았다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회복시간에서 특징점을 보였다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회복시간</a:t>
            </a:r>
            <a:br>
              <a:rPr lang="en-US" altLang="ko-KR" sz="1200" dirty="0"/>
            </a:br>
            <a:r>
              <a:rPr lang="en-US" altLang="ko-KR" sz="1200" dirty="0"/>
              <a:t>: </a:t>
            </a:r>
            <a:r>
              <a:rPr lang="ko-KR" altLang="en-US" sz="1200" dirty="0"/>
              <a:t>눈 깜박임 직전 동공 크기 대비 </a:t>
            </a:r>
            <a:r>
              <a:rPr lang="en-US" altLang="ko-KR" sz="1200" dirty="0"/>
              <a:t>85%</a:t>
            </a:r>
            <a:r>
              <a:rPr lang="ko-KR" altLang="en-US" sz="1200" dirty="0"/>
              <a:t>가 되는 지점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ko-KR" altLang="en-US" sz="1200" dirty="0"/>
              <a:t>눈을 뜨고 나서부터 최저 동공 크기 이후 </a:t>
            </a:r>
            <a:r>
              <a:rPr lang="en-US" altLang="ko-KR" sz="1200" dirty="0"/>
              <a:t>85%</a:t>
            </a:r>
            <a:r>
              <a:rPr lang="ko-KR" altLang="en-US" sz="1200" dirty="0"/>
              <a:t>지점까지의 시간</a:t>
            </a: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accent6"/>
                </a:solidFill>
              </a:rPr>
              <a:t>알코올 전</a:t>
            </a:r>
            <a:br>
              <a:rPr lang="en-US" altLang="ko-KR" sz="1200" dirty="0"/>
            </a:br>
            <a:r>
              <a:rPr lang="en-US" altLang="ko-KR" sz="1200" dirty="0"/>
              <a:t>Left Eye : </a:t>
            </a:r>
            <a:r>
              <a:rPr lang="ko-KR" altLang="en-US" sz="1200" dirty="0"/>
              <a:t>평균 </a:t>
            </a:r>
            <a:r>
              <a:rPr lang="en-US" altLang="ko-KR" sz="1200" dirty="0"/>
              <a:t>1.45</a:t>
            </a:r>
            <a:r>
              <a:rPr lang="ko-KR" altLang="en-US" sz="1200" dirty="0"/>
              <a:t>초</a:t>
            </a:r>
            <a:br>
              <a:rPr lang="en-US" altLang="ko-KR" sz="1200" dirty="0"/>
            </a:br>
            <a:r>
              <a:rPr lang="en-US" altLang="ko-KR" sz="1200" dirty="0"/>
              <a:t>Right</a:t>
            </a:r>
            <a:r>
              <a:rPr lang="ko-KR" altLang="en-US" sz="1200" dirty="0"/>
              <a:t> </a:t>
            </a:r>
            <a:r>
              <a:rPr lang="en-US" altLang="ko-KR" sz="1200" dirty="0"/>
              <a:t>Eye</a:t>
            </a:r>
            <a:r>
              <a:rPr lang="ko-KR" altLang="en-US" sz="1200" dirty="0"/>
              <a:t> </a:t>
            </a:r>
            <a:r>
              <a:rPr lang="en-US" altLang="ko-KR" sz="1200" dirty="0"/>
              <a:t>:</a:t>
            </a:r>
            <a:r>
              <a:rPr lang="ko-KR" altLang="en-US" sz="1200" dirty="0"/>
              <a:t> 평균 </a:t>
            </a:r>
            <a:r>
              <a:rPr lang="en-US" altLang="ko-KR" sz="1200" dirty="0"/>
              <a:t>1.46</a:t>
            </a:r>
            <a:r>
              <a:rPr lang="ko-KR" altLang="en-US" sz="1200" dirty="0"/>
              <a:t>초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FF0000"/>
                </a:solidFill>
              </a:rPr>
              <a:t>알코올 후</a:t>
            </a:r>
            <a:br>
              <a:rPr lang="en-US" altLang="ko-KR" sz="1200" dirty="0"/>
            </a:br>
            <a:r>
              <a:rPr lang="en-US" altLang="ko-KR" sz="1200" dirty="0"/>
              <a:t>Left Eye : </a:t>
            </a:r>
            <a:r>
              <a:rPr lang="ko-KR" altLang="en-US" sz="1200" dirty="0"/>
              <a:t>평균 </a:t>
            </a:r>
            <a:r>
              <a:rPr lang="en-US" altLang="ko-KR" sz="1200" dirty="0"/>
              <a:t>1.92</a:t>
            </a:r>
            <a:r>
              <a:rPr lang="ko-KR" altLang="en-US" sz="1200" dirty="0"/>
              <a:t>초</a:t>
            </a:r>
            <a:br>
              <a:rPr lang="en-US" altLang="ko-KR" sz="1200" dirty="0"/>
            </a:br>
            <a:r>
              <a:rPr lang="en-US" altLang="ko-KR" sz="1200" dirty="0"/>
              <a:t>Right Eye : </a:t>
            </a:r>
            <a:r>
              <a:rPr lang="ko-KR" altLang="en-US" sz="1200" dirty="0"/>
              <a:t>평균 </a:t>
            </a:r>
            <a:r>
              <a:rPr lang="en-US" altLang="ko-KR" sz="1200" dirty="0"/>
              <a:t>1.68</a:t>
            </a:r>
            <a:r>
              <a:rPr lang="ko-KR" altLang="en-US" sz="1200" dirty="0"/>
              <a:t>초</a:t>
            </a:r>
            <a:br>
              <a:rPr lang="en-US" altLang="ko-KR" sz="1200" dirty="0"/>
            </a:br>
            <a:br>
              <a:rPr lang="en-US" altLang="ko-KR" sz="1200" dirty="0"/>
            </a:br>
            <a:r>
              <a:rPr lang="en-US" altLang="ko-KR" sz="1200" dirty="0"/>
              <a:t>=&gt; 0.2sec~0.5sec </a:t>
            </a:r>
            <a:r>
              <a:rPr lang="ko-KR" altLang="en-US" sz="1200" dirty="0"/>
              <a:t>차이</a:t>
            </a:r>
            <a:r>
              <a:rPr lang="en-US" altLang="ko-KR" sz="1200" dirty="0"/>
              <a:t>. 60fps</a:t>
            </a:r>
            <a:r>
              <a:rPr lang="ko-KR" altLang="en-US" sz="1200" dirty="0"/>
              <a:t> 기준 </a:t>
            </a:r>
            <a:r>
              <a:rPr lang="en-US" altLang="ko-KR" sz="1200" dirty="0"/>
              <a:t>12~30Frame</a:t>
            </a:r>
            <a:r>
              <a:rPr lang="ko-KR" altLang="en-US" sz="1200" dirty="0"/>
              <a:t>의 차이를 보임</a:t>
            </a:r>
            <a:r>
              <a:rPr lang="en-US" altLang="ko-KR" sz="1200" dirty="0"/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323CA1-00EB-4C48-B1FF-AC3145FA59F0}"/>
              </a:ext>
            </a:extLst>
          </p:cNvPr>
          <p:cNvSpPr/>
          <p:nvPr/>
        </p:nvSpPr>
        <p:spPr>
          <a:xfrm>
            <a:off x="5902036" y="1551882"/>
            <a:ext cx="1274619" cy="50530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877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29EA47E-1DF7-4109-80F7-153DD1FDB8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16182" y="1441944"/>
            <a:ext cx="9559636" cy="4831122"/>
          </a:xfrm>
        </p:spPr>
        <p:txBody>
          <a:bodyPr>
            <a:normAutofit/>
          </a:bodyPr>
          <a:lstStyle/>
          <a:p>
            <a:r>
              <a:rPr lang="en-US" altLang="ko-KR" dirty="0"/>
              <a:t>CardiVu-A: RGB camera (</a:t>
            </a:r>
            <a:r>
              <a:rPr lang="ko-KR" altLang="en-US" dirty="0"/>
              <a:t>색상성분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Machine Learning (</a:t>
            </a:r>
            <a:r>
              <a:rPr lang="ko-KR" altLang="en-US" dirty="0" err="1"/>
              <a:t>음주전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 err="1"/>
              <a:t>음주후</a:t>
            </a:r>
            <a:r>
              <a:rPr lang="en-US" altLang="ko-KR" dirty="0"/>
              <a:t>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695D249-B848-4352-9F92-932EE6F40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SD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C6F0E1-5D78-423E-A38B-6A620CD03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804" y="3200565"/>
            <a:ext cx="2616232" cy="13138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72072F-8D35-4F04-B58E-2CA18A225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495" y="2219181"/>
            <a:ext cx="4836505" cy="362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95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29EA47E-1DF7-4109-80F7-153DD1FDB8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16182" y="1441944"/>
            <a:ext cx="9559636" cy="4831122"/>
          </a:xfrm>
        </p:spPr>
        <p:txBody>
          <a:bodyPr>
            <a:normAutofit/>
          </a:bodyPr>
          <a:lstStyle/>
          <a:p>
            <a:r>
              <a:rPr lang="en-US" altLang="ko-KR" dirty="0"/>
              <a:t>CardiVu-A: RGB camera (</a:t>
            </a:r>
            <a:r>
              <a:rPr lang="ko-KR" altLang="en-US" dirty="0"/>
              <a:t>색상성분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Machine Learning (</a:t>
            </a:r>
            <a:r>
              <a:rPr lang="ko-KR" altLang="en-US" dirty="0" err="1"/>
              <a:t>음주전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 err="1"/>
              <a:t>음주후</a:t>
            </a:r>
            <a:r>
              <a:rPr lang="en-US" altLang="ko-KR" dirty="0"/>
              <a:t>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695D249-B848-4352-9F92-932EE6F40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SD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CA8E9E-12D8-4781-A3C8-66D6A19B8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177" y="2418546"/>
            <a:ext cx="4396823" cy="32976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473E88D-CE6B-489D-995D-BBC4CDAC0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995" y="2895615"/>
            <a:ext cx="4258269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697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29EA47E-1DF7-4109-80F7-153DD1FDB8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16182" y="1441944"/>
            <a:ext cx="9559636" cy="4831122"/>
          </a:xfrm>
        </p:spPr>
        <p:txBody>
          <a:bodyPr>
            <a:normAutofit/>
          </a:bodyPr>
          <a:lstStyle/>
          <a:p>
            <a:r>
              <a:rPr lang="en-US" altLang="ko-KR" dirty="0"/>
              <a:t>CardiVu-A: IR camera (Pupil size &amp; OF)</a:t>
            </a:r>
          </a:p>
          <a:p>
            <a:pPr lvl="1"/>
            <a:r>
              <a:rPr lang="en-US" altLang="ko-KR" dirty="0"/>
              <a:t>Machine Learning (</a:t>
            </a:r>
            <a:r>
              <a:rPr lang="ko-KR" altLang="en-US" dirty="0" err="1"/>
              <a:t>음주전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 err="1"/>
              <a:t>음주후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초 단위의 데이터 활용</a:t>
            </a:r>
            <a:r>
              <a:rPr lang="en-US" altLang="ko-KR" dirty="0"/>
              <a:t>(WS: 3</a:t>
            </a:r>
            <a:r>
              <a:rPr lang="ko-KR" altLang="en-US" dirty="0"/>
              <a:t>초</a:t>
            </a:r>
            <a:r>
              <a:rPr lang="en-US" altLang="ko-KR" dirty="0"/>
              <a:t>, RS: 3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Pupil size, OF </a:t>
            </a:r>
            <a:r>
              <a:rPr lang="en-US" altLang="ko-KR" dirty="0">
                <a:sym typeface="Wingdings" panose="05000000000000000000" pitchFamily="2" charset="2"/>
              </a:rPr>
              <a:t> 1452</a:t>
            </a: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 err="1"/>
              <a:t>RobustScaler</a:t>
            </a:r>
            <a:r>
              <a:rPr lang="ko-KR" altLang="en-US" dirty="0"/>
              <a:t>를 이용한</a:t>
            </a:r>
            <a:r>
              <a:rPr lang="en-US" altLang="ko-KR" dirty="0"/>
              <a:t> Noise rejection 2</a:t>
            </a:r>
            <a:r>
              <a:rPr lang="ko-KR" altLang="en-US" dirty="0"/>
              <a:t>회</a:t>
            </a:r>
            <a:r>
              <a:rPr lang="en-US" altLang="ko-KR" dirty="0"/>
              <a:t>(</a:t>
            </a:r>
            <a:r>
              <a:rPr lang="ko-KR" altLang="en-US" dirty="0" err="1"/>
              <a:t>눈깜빡임</a:t>
            </a:r>
            <a:r>
              <a:rPr lang="en-US" altLang="ko-KR" dirty="0"/>
              <a:t>, </a:t>
            </a:r>
            <a:r>
              <a:rPr lang="ko-KR" altLang="en-US" dirty="0"/>
              <a:t>이상치</a:t>
            </a:r>
            <a:r>
              <a:rPr lang="en-US" altLang="ko-KR" dirty="0"/>
              <a:t>)</a:t>
            </a:r>
            <a:r>
              <a:rPr lang="ko-KR" altLang="en-US" dirty="0"/>
              <a:t> 진행</a:t>
            </a:r>
            <a:endParaRPr lang="en-US" altLang="ko-KR" dirty="0"/>
          </a:p>
          <a:p>
            <a:pPr lvl="2"/>
            <a:r>
              <a:rPr lang="ko-KR" altLang="en-US" dirty="0"/>
              <a:t>표준화</a:t>
            </a:r>
            <a:r>
              <a:rPr lang="en-US" altLang="ko-KR" dirty="0"/>
              <a:t>(Standardization)</a:t>
            </a:r>
            <a:r>
              <a:rPr lang="ko-KR" altLang="en-US" dirty="0"/>
              <a:t> 진행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로지스틱 회귀 분석</a:t>
            </a:r>
            <a:r>
              <a:rPr lang="en-US" altLang="ko-KR" dirty="0"/>
              <a:t>(LR)</a:t>
            </a:r>
          </a:p>
          <a:p>
            <a:pPr lvl="2"/>
            <a:r>
              <a:rPr lang="ko-KR" altLang="en-US" dirty="0"/>
              <a:t>선형 판별 분석</a:t>
            </a:r>
            <a:r>
              <a:rPr lang="en-US" altLang="ko-KR" dirty="0"/>
              <a:t>(LDA)</a:t>
            </a:r>
          </a:p>
          <a:p>
            <a:pPr lvl="2"/>
            <a:r>
              <a:rPr lang="en-US" altLang="ko-KR" dirty="0"/>
              <a:t>K-NN </a:t>
            </a:r>
            <a:r>
              <a:rPr lang="ko-KR" altLang="en-US" dirty="0"/>
              <a:t>분석</a:t>
            </a:r>
            <a:r>
              <a:rPr lang="en-US" altLang="ko-KR" dirty="0"/>
              <a:t>(</a:t>
            </a:r>
            <a:r>
              <a:rPr lang="en-US" altLang="ko-KR" dirty="0" err="1"/>
              <a:t>kNN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의사 결정 트리 분석</a:t>
            </a:r>
            <a:r>
              <a:rPr lang="en-US" altLang="ko-KR" dirty="0"/>
              <a:t>(CART)</a:t>
            </a:r>
          </a:p>
          <a:p>
            <a:pPr lvl="2"/>
            <a:r>
              <a:rPr lang="ko-KR" altLang="en-US" dirty="0" err="1"/>
              <a:t>나이브</a:t>
            </a:r>
            <a:r>
              <a:rPr lang="ko-KR" altLang="en-US" dirty="0"/>
              <a:t> </a:t>
            </a:r>
            <a:r>
              <a:rPr lang="ko-KR" altLang="en-US" dirty="0" err="1"/>
              <a:t>베이즈</a:t>
            </a:r>
            <a:r>
              <a:rPr lang="ko-KR" altLang="en-US" dirty="0"/>
              <a:t> 분류 분석</a:t>
            </a:r>
            <a:r>
              <a:rPr lang="en-US" altLang="ko-KR" dirty="0"/>
              <a:t>(NB)</a:t>
            </a:r>
          </a:p>
          <a:p>
            <a:pPr lvl="2"/>
            <a:r>
              <a:rPr lang="en-US" altLang="ko-KR" strike="sngStrike" dirty="0"/>
              <a:t>SVM </a:t>
            </a:r>
            <a:r>
              <a:rPr lang="ko-KR" altLang="en-US" strike="sngStrike" dirty="0"/>
              <a:t>분석 </a:t>
            </a:r>
            <a:r>
              <a:rPr lang="en-US" altLang="ko-KR" strike="sngStrike" dirty="0"/>
              <a:t>(learning time </a:t>
            </a:r>
            <a:r>
              <a:rPr lang="ko-KR" altLang="en-US" strike="sngStrike" dirty="0"/>
              <a:t>너무 오래 걸림</a:t>
            </a:r>
            <a:r>
              <a:rPr lang="en-US" altLang="ko-KR" strike="sngStrike" dirty="0"/>
              <a:t>)</a:t>
            </a:r>
          </a:p>
          <a:p>
            <a:pPr lvl="2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695D249-B848-4352-9F92-932EE6F40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2559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29EA47E-1DF7-4109-80F7-153DD1FDB8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16182" y="1441944"/>
            <a:ext cx="9559636" cy="4831122"/>
          </a:xfrm>
        </p:spPr>
        <p:txBody>
          <a:bodyPr>
            <a:normAutofit/>
          </a:bodyPr>
          <a:lstStyle/>
          <a:p>
            <a:r>
              <a:rPr lang="en-US" altLang="ko-KR" dirty="0"/>
              <a:t>CardiVu-A: IR camera (Pupil size &amp; OF)</a:t>
            </a:r>
          </a:p>
          <a:p>
            <a:pPr lvl="1"/>
            <a:r>
              <a:rPr lang="en-US" altLang="ko-KR" dirty="0"/>
              <a:t>Machine Learning (</a:t>
            </a:r>
            <a:r>
              <a:rPr lang="ko-KR" altLang="en-US" dirty="0" err="1"/>
              <a:t>음주전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 err="1"/>
              <a:t>음주후</a:t>
            </a:r>
            <a:r>
              <a:rPr lang="en-US" altLang="ko-KR" dirty="0"/>
              <a:t>)</a:t>
            </a:r>
          </a:p>
          <a:p>
            <a:pPr lvl="2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695D249-B848-4352-9F92-932EE6F40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SD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726B92-53DF-4584-9EB7-E29C329B7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863" y="3239332"/>
            <a:ext cx="2706027" cy="13249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6A3C9E-D823-4038-AF0A-26A56FC8A2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495" y="2354253"/>
            <a:ext cx="4836505" cy="362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011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29EA47E-1DF7-4109-80F7-153DD1FDB8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16182" y="1441944"/>
            <a:ext cx="9559636" cy="4831122"/>
          </a:xfrm>
        </p:spPr>
        <p:txBody>
          <a:bodyPr>
            <a:normAutofit/>
          </a:bodyPr>
          <a:lstStyle/>
          <a:p>
            <a:r>
              <a:rPr lang="en-US" altLang="ko-KR" dirty="0"/>
              <a:t>CardiVu-A: IR camera (Pupil size &amp; OF)</a:t>
            </a:r>
          </a:p>
          <a:p>
            <a:pPr lvl="1"/>
            <a:r>
              <a:rPr lang="en-US" altLang="ko-KR" dirty="0"/>
              <a:t>Machine Learning (</a:t>
            </a:r>
            <a:r>
              <a:rPr lang="ko-KR" altLang="en-US" dirty="0" err="1"/>
              <a:t>음주전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 err="1"/>
              <a:t>음주후</a:t>
            </a:r>
            <a:r>
              <a:rPr lang="en-US" altLang="ko-KR" dirty="0"/>
              <a:t>)</a:t>
            </a:r>
          </a:p>
          <a:p>
            <a:pPr lvl="2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695D249-B848-4352-9F92-932EE6F40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SD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E4CA75A-52C5-4730-A850-D76C76745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400" y="2972387"/>
            <a:ext cx="4267796" cy="23911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06419ED-1DD8-4A02-B792-1D5B10503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663" y="2498958"/>
            <a:ext cx="4182938" cy="377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72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66C20060-D7A0-4E2F-9CA4-55E1B3252904}"/>
              </a:ext>
            </a:extLst>
          </p:cNvPr>
          <p:cNvGrpSpPr/>
          <p:nvPr/>
        </p:nvGrpSpPr>
        <p:grpSpPr>
          <a:xfrm>
            <a:off x="493485" y="845304"/>
            <a:ext cx="9283880" cy="4068177"/>
            <a:chOff x="493485" y="758281"/>
            <a:chExt cx="9283880" cy="4068177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3CDF5B2-7AB6-4C65-85AF-16DCC3A7A59C}"/>
                </a:ext>
              </a:extLst>
            </p:cNvPr>
            <p:cNvGrpSpPr/>
            <p:nvPr/>
          </p:nvGrpSpPr>
          <p:grpSpPr>
            <a:xfrm>
              <a:off x="493485" y="758281"/>
              <a:ext cx="9283880" cy="1800493"/>
              <a:chOff x="493485" y="1223308"/>
              <a:chExt cx="9283880" cy="1800493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4C1FE0-6BEB-44C5-B4B9-1755F444F838}"/>
                  </a:ext>
                </a:extLst>
              </p:cNvPr>
              <p:cNvSpPr txBox="1"/>
              <p:nvPr/>
            </p:nvSpPr>
            <p:spPr>
              <a:xfrm>
                <a:off x="493485" y="1223308"/>
                <a:ext cx="593063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4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anose="020B0600000101010101" pitchFamily="50" charset="-127"/>
                  <a:ea typeface="한수원 한돋움 Bold" panose="020B0600000101010101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0D7458C-4BCA-4F5F-BC06-13B3345CEF90}"/>
                  </a:ext>
                </a:extLst>
              </p:cNvPr>
              <p:cNvSpPr/>
              <p:nvPr/>
            </p:nvSpPr>
            <p:spPr>
              <a:xfrm>
                <a:off x="493485" y="2238971"/>
                <a:ext cx="9283880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7</a:t>
                </a:r>
                <a:r>
                  <a:rPr lang="ko-KR" altLang="en-US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월 </a:t>
                </a:r>
                <a:r>
                  <a:rPr lang="en-US" altLang="ko-KR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1</a:t>
                </a:r>
                <a:r>
                  <a:rPr lang="ko-KR" altLang="en-US" sz="45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주차 업무보고</a:t>
                </a:r>
              </a:p>
            </p:txBody>
          </p:sp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A7311F7-BDB2-4871-A52E-85827F6BBA0C}"/>
                </a:ext>
              </a:extLst>
            </p:cNvPr>
            <p:cNvCxnSpPr/>
            <p:nvPr/>
          </p:nvCxnSpPr>
          <p:spPr>
            <a:xfrm>
              <a:off x="621394" y="4139857"/>
              <a:ext cx="812800" cy="0"/>
            </a:xfrm>
            <a:prstGeom prst="line">
              <a:avLst/>
            </a:prstGeom>
            <a:ln w="57150">
              <a:solidFill>
                <a:srgbClr val="5E97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5875DF8-A73F-486A-BD42-9D5A00F6ED6C}"/>
                </a:ext>
              </a:extLst>
            </p:cNvPr>
            <p:cNvSpPr/>
            <p:nvPr/>
          </p:nvSpPr>
          <p:spPr>
            <a:xfrm>
              <a:off x="533976" y="448790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OTF" panose="020B0600000101010101" pitchFamily="34" charset="-127"/>
                  <a:ea typeface="한수원 한울림OTF" panose="020B0600000101010101" pitchFamily="34" charset="-127"/>
                </a:rPr>
                <a:t>류경준</a:t>
              </a:r>
            </a:p>
          </p:txBody>
        </p:sp>
      </p:grpSp>
      <p:sp>
        <p:nvSpPr>
          <p:cNvPr id="2" name="직각 삼각형 1"/>
          <p:cNvSpPr/>
          <p:nvPr/>
        </p:nvSpPr>
        <p:spPr>
          <a:xfrm flipH="1">
            <a:off x="8113221" y="2876630"/>
            <a:ext cx="4078777" cy="3981370"/>
          </a:xfrm>
          <a:prstGeom prst="rtTriangle">
            <a:avLst/>
          </a:prstGeom>
          <a:solidFill>
            <a:srgbClr val="5E97E1"/>
          </a:solidFill>
          <a:ln>
            <a:solidFill>
              <a:srgbClr val="5E9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201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38519</TotalTime>
  <Words>1843</Words>
  <Application>Microsoft Macintosh PowerPoint</Application>
  <PresentationFormat>와이드스크린</PresentationFormat>
  <Paragraphs>340</Paragraphs>
  <Slides>36</Slides>
  <Notes>24</Notes>
  <HiddenSlides>0</HiddenSlides>
  <MMClips>3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6" baseType="lpstr">
      <vt:lpstr>한수원 한울림OTF</vt:lpstr>
      <vt:lpstr>Times New Roman</vt:lpstr>
      <vt:lpstr>한수원 한돋움 Bold</vt:lpstr>
      <vt:lpstr>Cambria Math</vt:lpstr>
      <vt:lpstr>Arial</vt:lpstr>
      <vt:lpstr>한수원 한돋움</vt:lpstr>
      <vt:lpstr>맑은 고딕</vt:lpstr>
      <vt:lpstr>Symbol</vt:lpstr>
      <vt:lpstr>Trebuchet MS</vt:lpstr>
      <vt:lpstr>Office 테마</vt:lpstr>
      <vt:lpstr>Smart Diagnosis</vt:lpstr>
      <vt:lpstr>SD</vt:lpstr>
      <vt:lpstr>SD</vt:lpstr>
      <vt:lpstr>SD</vt:lpstr>
      <vt:lpstr>SD</vt:lpstr>
      <vt:lpstr>SD</vt:lpstr>
      <vt:lpstr>SD</vt:lpstr>
      <vt:lpstr>SD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 은주</dc:creator>
  <cp:lastModifiedBy>류경준</cp:lastModifiedBy>
  <cp:revision>364</cp:revision>
  <dcterms:created xsi:type="dcterms:W3CDTF">2018-12-01T01:21:28Z</dcterms:created>
  <dcterms:modified xsi:type="dcterms:W3CDTF">2022-09-10T06:58:06Z</dcterms:modified>
</cp:coreProperties>
</file>